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1" r:id="rId3"/>
    <p:sldId id="264" r:id="rId4"/>
    <p:sldId id="265" r:id="rId5"/>
    <p:sldId id="266" r:id="rId6"/>
    <p:sldId id="263" r:id="rId7"/>
  </p:sldIdLst>
  <p:sldSz cx="6858000" cy="9144000" type="screen4x3"/>
  <p:notesSz cx="6810375" cy="99425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9EE"/>
    <a:srgbClr val="E2854C"/>
    <a:srgbClr val="003872"/>
    <a:srgbClr val="E15023"/>
    <a:srgbClr val="D768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046" autoAdjust="0"/>
  </p:normalViewPr>
  <p:slideViewPr>
    <p:cSldViewPr>
      <p:cViewPr>
        <p:scale>
          <a:sx n="100" d="100"/>
          <a:sy n="100" d="100"/>
        </p:scale>
        <p:origin x="-3402" y="-7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atin typeface="Arial" charset="0"/>
              </a:defRPr>
            </a:lvl1pPr>
          </a:lstStyle>
          <a:p>
            <a:pPr>
              <a:defRPr/>
            </a:pPr>
            <a:endParaRPr lang="fr-FR"/>
          </a:p>
        </p:txBody>
      </p:sp>
      <p:sp>
        <p:nvSpPr>
          <p:cNvPr id="3" name="Espace réservé de la date 2"/>
          <p:cNvSpPr>
            <a:spLocks noGrp="1"/>
          </p:cNvSpPr>
          <p:nvPr>
            <p:ph type="dt" sz="quarter" idx="1"/>
          </p:nvPr>
        </p:nvSpPr>
        <p:spPr>
          <a:xfrm>
            <a:off x="3857625" y="0"/>
            <a:ext cx="2951163" cy="496888"/>
          </a:xfrm>
          <a:prstGeom prst="rect">
            <a:avLst/>
          </a:prstGeom>
        </p:spPr>
        <p:txBody>
          <a:bodyPr vert="horz" lIns="91440" tIns="45720" rIns="91440" bIns="45720" rtlCol="0"/>
          <a:lstStyle>
            <a:lvl1pPr algn="r">
              <a:defRPr sz="1200">
                <a:latin typeface="Arial" charset="0"/>
              </a:defRPr>
            </a:lvl1pPr>
          </a:lstStyle>
          <a:p>
            <a:pPr>
              <a:defRPr/>
            </a:pPr>
            <a:fld id="{1D405FBD-1F8A-4789-AB8E-349AB8D39744}" type="datetimeFigureOut">
              <a:rPr lang="fr-FR"/>
              <a:pPr>
                <a:defRPr/>
              </a:pPr>
              <a:t>20/03/2013</a:t>
            </a:fld>
            <a:endParaRPr lang="fr-FR"/>
          </a:p>
        </p:txBody>
      </p:sp>
      <p:sp>
        <p:nvSpPr>
          <p:cNvPr id="4" name="Espace réservé du pied de page 3"/>
          <p:cNvSpPr>
            <a:spLocks noGrp="1"/>
          </p:cNvSpPr>
          <p:nvPr>
            <p:ph type="ftr" sz="quarter" idx="2"/>
          </p:nvPr>
        </p:nvSpPr>
        <p:spPr>
          <a:xfrm>
            <a:off x="0" y="9444038"/>
            <a:ext cx="2951163" cy="496887"/>
          </a:xfrm>
          <a:prstGeom prst="rect">
            <a:avLst/>
          </a:prstGeom>
        </p:spPr>
        <p:txBody>
          <a:bodyPr vert="horz" lIns="91440" tIns="45720" rIns="91440" bIns="45720" rtlCol="0" anchor="b"/>
          <a:lstStyle>
            <a:lvl1pPr algn="l">
              <a:defRPr sz="1200">
                <a:latin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57625" y="9444038"/>
            <a:ext cx="2951163" cy="496887"/>
          </a:xfrm>
          <a:prstGeom prst="rect">
            <a:avLst/>
          </a:prstGeom>
        </p:spPr>
        <p:txBody>
          <a:bodyPr vert="horz" lIns="91440" tIns="45720" rIns="91440" bIns="45720" rtlCol="0" anchor="b"/>
          <a:lstStyle>
            <a:lvl1pPr algn="r">
              <a:defRPr sz="1200">
                <a:latin typeface="Arial" charset="0"/>
              </a:defRPr>
            </a:lvl1pPr>
          </a:lstStyle>
          <a:p>
            <a:pPr>
              <a:defRPr/>
            </a:pPr>
            <a:fld id="{678BFE98-9DCE-4910-BD8D-E299D0C38521}" type="slidenum">
              <a:rPr lang="fr-FR"/>
              <a:pPr>
                <a:defRPr/>
              </a:pPr>
              <a:t>‹N°›</a:t>
            </a:fld>
            <a:endParaRPr lang="fr-FR"/>
          </a:p>
        </p:txBody>
      </p:sp>
    </p:spTree>
    <p:extLst>
      <p:ext uri="{BB962C8B-B14F-4D97-AF65-F5344CB8AC3E}">
        <p14:creationId xmlns:p14="http://schemas.microsoft.com/office/powerpoint/2010/main" val="2111779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atin typeface="Arial" pitchFamily="34" charset="0"/>
              </a:defRPr>
            </a:lvl1pPr>
          </a:lstStyle>
          <a:p>
            <a:pPr>
              <a:defRPr/>
            </a:pPr>
            <a:endParaRPr lang="fr-FR"/>
          </a:p>
        </p:txBody>
      </p:sp>
      <p:sp>
        <p:nvSpPr>
          <p:cNvPr id="3" name="Espace réservé de la date 2"/>
          <p:cNvSpPr>
            <a:spLocks noGrp="1"/>
          </p:cNvSpPr>
          <p:nvPr>
            <p:ph type="dt" idx="1"/>
          </p:nvPr>
        </p:nvSpPr>
        <p:spPr>
          <a:xfrm>
            <a:off x="3857625" y="0"/>
            <a:ext cx="2951163" cy="496888"/>
          </a:xfrm>
          <a:prstGeom prst="rect">
            <a:avLst/>
          </a:prstGeom>
        </p:spPr>
        <p:txBody>
          <a:bodyPr vert="horz" lIns="91440" tIns="45720" rIns="91440" bIns="45720" rtlCol="0"/>
          <a:lstStyle>
            <a:lvl1pPr algn="r">
              <a:defRPr sz="1200">
                <a:latin typeface="Arial" pitchFamily="34" charset="0"/>
              </a:defRPr>
            </a:lvl1pPr>
          </a:lstStyle>
          <a:p>
            <a:pPr>
              <a:defRPr/>
            </a:pPr>
            <a:fld id="{A53D0680-2114-4F81-B0E3-25488F8E4338}" type="datetimeFigureOut">
              <a:rPr lang="fr-FR"/>
              <a:pPr>
                <a:defRPr/>
              </a:pPr>
              <a:t>20/03/2013</a:t>
            </a:fld>
            <a:endParaRPr lang="fr-FR"/>
          </a:p>
        </p:txBody>
      </p:sp>
      <p:sp>
        <p:nvSpPr>
          <p:cNvPr id="4" name="Espace réservé de l'image des diapositives 3"/>
          <p:cNvSpPr>
            <a:spLocks noGrp="1" noRot="1" noChangeAspect="1"/>
          </p:cNvSpPr>
          <p:nvPr>
            <p:ph type="sldImg" idx="2"/>
          </p:nvPr>
        </p:nvSpPr>
        <p:spPr>
          <a:xfrm>
            <a:off x="2006600" y="746125"/>
            <a:ext cx="2797175" cy="372745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1038" y="4722813"/>
            <a:ext cx="5448300" cy="4473575"/>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9444038"/>
            <a:ext cx="2951163" cy="496887"/>
          </a:xfrm>
          <a:prstGeom prst="rect">
            <a:avLst/>
          </a:prstGeom>
        </p:spPr>
        <p:txBody>
          <a:bodyPr vert="horz" lIns="91440" tIns="45720" rIns="91440" bIns="45720" rtlCol="0" anchor="b"/>
          <a:lstStyle>
            <a:lvl1pPr algn="l">
              <a:defRPr sz="1200">
                <a:latin typeface="Arial" pitchFamily="34" charset="0"/>
              </a:defRPr>
            </a:lvl1pPr>
          </a:lstStyle>
          <a:p>
            <a:pPr>
              <a:defRPr/>
            </a:pPr>
            <a:endParaRPr lang="fr-FR"/>
          </a:p>
        </p:txBody>
      </p:sp>
      <p:sp>
        <p:nvSpPr>
          <p:cNvPr id="7" name="Espace réservé du numéro de diapositive 6"/>
          <p:cNvSpPr>
            <a:spLocks noGrp="1"/>
          </p:cNvSpPr>
          <p:nvPr>
            <p:ph type="sldNum" sz="quarter" idx="5"/>
          </p:nvPr>
        </p:nvSpPr>
        <p:spPr>
          <a:xfrm>
            <a:off x="3857625" y="9444038"/>
            <a:ext cx="2951163" cy="496887"/>
          </a:xfrm>
          <a:prstGeom prst="rect">
            <a:avLst/>
          </a:prstGeom>
        </p:spPr>
        <p:txBody>
          <a:bodyPr vert="horz" lIns="91440" tIns="45720" rIns="91440" bIns="45720" rtlCol="0" anchor="b"/>
          <a:lstStyle>
            <a:lvl1pPr algn="r">
              <a:defRPr sz="1200">
                <a:latin typeface="Arial" pitchFamily="34" charset="0"/>
              </a:defRPr>
            </a:lvl1pPr>
          </a:lstStyle>
          <a:p>
            <a:pPr>
              <a:defRPr/>
            </a:pPr>
            <a:fld id="{9BF46CD4-7153-45D6-8539-6B0BB28F4D89}" type="slidenum">
              <a:rPr lang="fr-FR"/>
              <a:pPr>
                <a:defRPr/>
              </a:pPr>
              <a:t>‹N°›</a:t>
            </a:fld>
            <a:endParaRPr lang="fr-FR"/>
          </a:p>
        </p:txBody>
      </p:sp>
    </p:spTree>
    <p:extLst>
      <p:ext uri="{BB962C8B-B14F-4D97-AF65-F5344CB8AC3E}">
        <p14:creationId xmlns:p14="http://schemas.microsoft.com/office/powerpoint/2010/main" val="15938509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srcRect r="1027"/>
          <a:stretch>
            <a:fillRect/>
          </a:stretch>
        </p:blipFill>
        <p:spPr bwMode="auto">
          <a:xfrm>
            <a:off x="188913" y="20638"/>
            <a:ext cx="6480175" cy="3027362"/>
          </a:xfrm>
          <a:prstGeom prst="rect">
            <a:avLst/>
          </a:prstGeom>
          <a:noFill/>
          <a:ln w="9525">
            <a:noFill/>
            <a:miter lim="800000"/>
            <a:headEnd/>
            <a:tailEnd/>
          </a:ln>
        </p:spPr>
      </p:pic>
      <p:sp>
        <p:nvSpPr>
          <p:cNvPr id="3" name="Rectangle à coins arrondis 2"/>
          <p:cNvSpPr/>
          <p:nvPr userDrawn="1"/>
        </p:nvSpPr>
        <p:spPr>
          <a:xfrm>
            <a:off x="3429000" y="525463"/>
            <a:ext cx="2952750" cy="71913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4" name="Rectangle 3"/>
          <p:cNvSpPr/>
          <p:nvPr userDrawn="1"/>
        </p:nvSpPr>
        <p:spPr>
          <a:xfrm>
            <a:off x="2441575" y="1692275"/>
            <a:ext cx="3940175" cy="5762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5" name="Rectangle 4"/>
          <p:cNvSpPr/>
          <p:nvPr userDrawn="1"/>
        </p:nvSpPr>
        <p:spPr>
          <a:xfrm>
            <a:off x="1052513" y="2268538"/>
            <a:ext cx="1152525" cy="5032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Rectangle 5"/>
          <p:cNvSpPr/>
          <p:nvPr userDrawn="1"/>
        </p:nvSpPr>
        <p:spPr>
          <a:xfrm>
            <a:off x="3068638" y="2268538"/>
            <a:ext cx="1343025" cy="574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7" name="Rectangle 6"/>
          <p:cNvSpPr/>
          <p:nvPr userDrawn="1"/>
        </p:nvSpPr>
        <p:spPr>
          <a:xfrm>
            <a:off x="5084763" y="2339975"/>
            <a:ext cx="1296987" cy="431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Rectangle 4"/>
          <p:cNvSpPr>
            <a:spLocks noGrp="1" noChangeArrowheads="1"/>
          </p:cNvSpPr>
          <p:nvPr>
            <p:ph type="dt" sz="half" idx="10"/>
          </p:nvPr>
        </p:nvSpPr>
        <p:spPr/>
        <p:txBody>
          <a:bodyPr/>
          <a:lstStyle>
            <a:lvl1pPr>
              <a:defRPr/>
            </a:lvl1pPr>
          </a:lstStyle>
          <a:p>
            <a:pPr>
              <a:defRPr/>
            </a:pPr>
            <a:endParaRPr lang="fr-FR"/>
          </a:p>
        </p:txBody>
      </p:sp>
      <p:sp>
        <p:nvSpPr>
          <p:cNvPr id="9" name="Rectangle 5"/>
          <p:cNvSpPr>
            <a:spLocks noGrp="1" noChangeArrowheads="1"/>
          </p:cNvSpPr>
          <p:nvPr>
            <p:ph type="ftr" sz="quarter" idx="11"/>
          </p:nvPr>
        </p:nvSpPr>
        <p:spPr/>
        <p:txBody>
          <a:bodyPr/>
          <a:lstStyle>
            <a:lvl1pPr>
              <a:defRPr/>
            </a:lvl1pPr>
          </a:lstStyle>
          <a:p>
            <a:pPr>
              <a:defRPr/>
            </a:pPr>
            <a:endParaRPr lang="fr-FR"/>
          </a:p>
        </p:txBody>
      </p:sp>
      <p:sp>
        <p:nvSpPr>
          <p:cNvPr id="10" name="Rectangle 6"/>
          <p:cNvSpPr>
            <a:spLocks noGrp="1" noChangeArrowheads="1"/>
          </p:cNvSpPr>
          <p:nvPr>
            <p:ph type="sldNum" sz="quarter" idx="12"/>
          </p:nvPr>
        </p:nvSpPr>
        <p:spPr/>
        <p:txBody>
          <a:bodyPr/>
          <a:lstStyle>
            <a:lvl1pPr>
              <a:defRPr/>
            </a:lvl1pPr>
          </a:lstStyle>
          <a:p>
            <a:pPr>
              <a:defRPr/>
            </a:pPr>
            <a:fld id="{5E9F57EA-AF58-4B7D-8A09-A7C59E5886CE}"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B4E932CE-B3CD-43BC-A224-5252A7A640C9}"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713"/>
            <a:ext cx="1543050" cy="78009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66713"/>
            <a:ext cx="4476750" cy="78009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3AA3F757-B633-4D26-A2F5-A7851D71506B}"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563ADEE7-8121-4E90-858B-0CD2D4EB49CC}"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5875338"/>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E6D5750C-AA14-449B-9FB2-3D266B0A73E8}"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2435D29C-2F2D-403B-BCCD-5D04F400ABBD}"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8FF43C7B-F066-4673-8D8B-DA9113712EEA}"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5C9D1F1F-830D-4503-8163-C199C05CD002}"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401BFD10-E4A3-4C99-8D47-94667EBA413E}"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3538"/>
            <a:ext cx="2255838"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74C0D6F5-0747-4CBA-887E-B2481EFC8EF9}"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400800"/>
            <a:ext cx="4114800" cy="755650"/>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C16A048F-870F-4AA5-8EAA-5796C28A8174}"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fr-FR"/>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fr-FR"/>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82946B-2409-4BA9-83D1-119CA18A3432}"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201613" y="3267437"/>
            <a:ext cx="6119812" cy="247650"/>
          </a:xfrm>
          <a:prstGeom prst="rect">
            <a:avLst/>
          </a:prstGeom>
        </p:spPr>
        <p:txBody>
          <a:bodyPr>
            <a:spAutoFit/>
          </a:bodyPr>
          <a:lstStyle/>
          <a:p>
            <a:pPr lvl="1" algn="ctr">
              <a:tabLst>
                <a:tab pos="685800" algn="l"/>
              </a:tabLst>
              <a:defRPr/>
            </a:pPr>
            <a:r>
              <a:rPr lang="fr-FR" sz="1000" b="1" dirty="0">
                <a:solidFill>
                  <a:schemeClr val="bg1">
                    <a:lumMod val="50000"/>
                  </a:schemeClr>
                </a:solidFill>
                <a:latin typeface="+mj-lt"/>
                <a:cs typeface="Tahoma" pitchFamily="34" charset="0"/>
              </a:rPr>
              <a:t> REPÈRES</a:t>
            </a:r>
          </a:p>
        </p:txBody>
      </p:sp>
      <p:sp>
        <p:nvSpPr>
          <p:cNvPr id="6" name="ZoneTexte 5"/>
          <p:cNvSpPr txBox="1"/>
          <p:nvPr/>
        </p:nvSpPr>
        <p:spPr>
          <a:xfrm>
            <a:off x="2997200" y="468313"/>
            <a:ext cx="3744913" cy="646331"/>
          </a:xfrm>
          <a:prstGeom prst="rect">
            <a:avLst/>
          </a:prstGeom>
          <a:noFill/>
        </p:spPr>
        <p:txBody>
          <a:bodyPr>
            <a:spAutoFit/>
          </a:bodyPr>
          <a:lstStyle/>
          <a:p>
            <a:pPr>
              <a:defRPr/>
            </a:pPr>
            <a:r>
              <a:rPr lang="fr-FR" b="1" dirty="0" smtClean="0">
                <a:solidFill>
                  <a:schemeClr val="tx1">
                    <a:lumMod val="65000"/>
                    <a:lumOff val="35000"/>
                  </a:schemeClr>
                </a:solidFill>
              </a:rPr>
              <a:t>Les souhaits de mobilité des </a:t>
            </a:r>
            <a:r>
              <a:rPr lang="fr-FR" b="1" dirty="0" smtClean="0">
                <a:solidFill>
                  <a:schemeClr val="tx1">
                    <a:lumMod val="65000"/>
                    <a:lumOff val="35000"/>
                  </a:schemeClr>
                </a:solidFill>
              </a:rPr>
              <a:t>cadres en 2013</a:t>
            </a:r>
          </a:p>
        </p:txBody>
      </p:sp>
      <p:cxnSp>
        <p:nvCxnSpPr>
          <p:cNvPr id="3" name="Connecteur droit 2"/>
          <p:cNvCxnSpPr/>
          <p:nvPr/>
        </p:nvCxnSpPr>
        <p:spPr>
          <a:xfrm>
            <a:off x="1512888" y="3515087"/>
            <a:ext cx="3954462" cy="14288"/>
          </a:xfrm>
          <a:prstGeom prst="line">
            <a:avLst/>
          </a:prstGeom>
          <a:ln w="12700">
            <a:solidFill>
              <a:schemeClr val="accent3">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470525" y="1052513"/>
            <a:ext cx="787395" cy="246221"/>
          </a:xfrm>
          <a:prstGeom prst="rect">
            <a:avLst/>
          </a:prstGeom>
        </p:spPr>
        <p:txBody>
          <a:bodyPr wrap="none">
            <a:spAutoFit/>
          </a:bodyPr>
          <a:lstStyle/>
          <a:p>
            <a:pPr>
              <a:defRPr/>
            </a:pPr>
            <a:r>
              <a:rPr lang="fr-FR" sz="1000" dirty="0" smtClean="0">
                <a:solidFill>
                  <a:schemeClr val="tx1">
                    <a:lumMod val="50000"/>
                    <a:lumOff val="50000"/>
                  </a:schemeClr>
                </a:solidFill>
              </a:rPr>
              <a:t>Mars </a:t>
            </a:r>
            <a:r>
              <a:rPr lang="fr-FR" sz="1000" dirty="0" smtClean="0">
                <a:solidFill>
                  <a:schemeClr val="tx1">
                    <a:lumMod val="50000"/>
                    <a:lumOff val="50000"/>
                  </a:schemeClr>
                </a:solidFill>
              </a:rPr>
              <a:t>2013</a:t>
            </a:r>
            <a:endParaRPr lang="fr-FR" sz="1000" dirty="0"/>
          </a:p>
        </p:txBody>
      </p:sp>
      <p:sp>
        <p:nvSpPr>
          <p:cNvPr id="9" name="Rectangle 16"/>
          <p:cNvSpPr>
            <a:spLocks noChangeArrowheads="1"/>
          </p:cNvSpPr>
          <p:nvPr/>
        </p:nvSpPr>
        <p:spPr bwMode="auto">
          <a:xfrm>
            <a:off x="476250" y="3657962"/>
            <a:ext cx="6024563" cy="553998"/>
          </a:xfrm>
          <a:prstGeom prst="rect">
            <a:avLst/>
          </a:prstGeom>
          <a:noFill/>
          <a:ln w="9525">
            <a:noFill/>
            <a:miter lim="800000"/>
            <a:headEnd/>
            <a:tailEnd/>
          </a:ln>
        </p:spPr>
        <p:txBody>
          <a:bodyPr>
            <a:spAutoFit/>
          </a:bodyPr>
          <a:lstStyle/>
          <a:p>
            <a:pPr>
              <a:buClr>
                <a:srgbClr val="D76823"/>
              </a:buClr>
              <a:buFont typeface="Wingdings" pitchFamily="2" charset="2"/>
              <a:buBlip>
                <a:blip r:embed="rId2"/>
              </a:buBlip>
              <a:defRPr/>
            </a:pPr>
            <a:r>
              <a:rPr lang="fr-FR" sz="1000" b="1" dirty="0">
                <a:solidFill>
                  <a:schemeClr val="accent4">
                    <a:lumMod val="75000"/>
                    <a:lumOff val="25000"/>
                  </a:schemeClr>
                </a:solidFill>
                <a:latin typeface="+mj-lt"/>
              </a:rPr>
              <a:t> </a:t>
            </a:r>
            <a:r>
              <a:rPr lang="fr-FR" sz="1000" dirty="0" smtClean="0">
                <a:solidFill>
                  <a:schemeClr val="accent4">
                    <a:lumMod val="75000"/>
                    <a:lumOff val="25000"/>
                  </a:schemeClr>
                </a:solidFill>
                <a:latin typeface="+mj-lt"/>
              </a:rPr>
              <a:t>Enquête réalisée </a:t>
            </a:r>
            <a:r>
              <a:rPr lang="fr-FR" sz="1000" b="1" dirty="0" smtClean="0">
                <a:solidFill>
                  <a:schemeClr val="accent4">
                    <a:lumMod val="75000"/>
                    <a:lumOff val="25000"/>
                  </a:schemeClr>
                </a:solidFill>
                <a:latin typeface="+mj-lt"/>
              </a:rPr>
              <a:t>du </a:t>
            </a:r>
            <a:r>
              <a:rPr lang="fr-FR" sz="1000" b="1" dirty="0" smtClean="0">
                <a:solidFill>
                  <a:schemeClr val="accent4">
                    <a:lumMod val="75000"/>
                    <a:lumOff val="25000"/>
                  </a:schemeClr>
                </a:solidFill>
                <a:latin typeface="+mj-lt"/>
              </a:rPr>
              <a:t>19 </a:t>
            </a:r>
            <a:r>
              <a:rPr lang="fr-FR" sz="1000" b="1" dirty="0" smtClean="0">
                <a:solidFill>
                  <a:schemeClr val="accent4">
                    <a:lumMod val="75000"/>
                    <a:lumOff val="25000"/>
                  </a:schemeClr>
                </a:solidFill>
                <a:latin typeface="+mj-lt"/>
              </a:rPr>
              <a:t>au </a:t>
            </a:r>
            <a:r>
              <a:rPr lang="fr-FR" sz="1000" b="1" dirty="0" smtClean="0">
                <a:solidFill>
                  <a:schemeClr val="accent4">
                    <a:lumMod val="75000"/>
                    <a:lumOff val="25000"/>
                  </a:schemeClr>
                </a:solidFill>
                <a:latin typeface="+mj-lt"/>
              </a:rPr>
              <a:t>21 mars </a:t>
            </a:r>
            <a:r>
              <a:rPr lang="fr-FR" sz="1000" b="1" dirty="0" smtClean="0">
                <a:solidFill>
                  <a:schemeClr val="accent4">
                    <a:lumMod val="75000"/>
                    <a:lumOff val="25000"/>
                  </a:schemeClr>
                </a:solidFill>
                <a:latin typeface="+mj-lt"/>
              </a:rPr>
              <a:t>2013</a:t>
            </a:r>
          </a:p>
          <a:p>
            <a:pPr>
              <a:buClr>
                <a:srgbClr val="D76823"/>
              </a:buClr>
              <a:buFont typeface="Wingdings" pitchFamily="2" charset="2"/>
              <a:buBlip>
                <a:blip r:embed="rId2"/>
              </a:buBlip>
              <a:defRPr/>
            </a:pPr>
            <a:r>
              <a:rPr lang="fr-FR" sz="1000" dirty="0">
                <a:solidFill>
                  <a:schemeClr val="accent4">
                    <a:lumMod val="75000"/>
                    <a:lumOff val="25000"/>
                  </a:schemeClr>
                </a:solidFill>
                <a:latin typeface="+mj-lt"/>
              </a:rPr>
              <a:t> </a:t>
            </a:r>
            <a:r>
              <a:rPr lang="fr-FR" sz="1000" dirty="0" smtClean="0">
                <a:solidFill>
                  <a:schemeClr val="accent4">
                    <a:lumMod val="75000"/>
                    <a:lumOff val="25000"/>
                  </a:schemeClr>
                </a:solidFill>
                <a:latin typeface="+mj-lt"/>
              </a:rPr>
              <a:t>Mode de recueil : </a:t>
            </a:r>
            <a:r>
              <a:rPr lang="fr-FR" sz="1000" b="1" dirty="0" smtClean="0">
                <a:solidFill>
                  <a:schemeClr val="accent4">
                    <a:lumMod val="75000"/>
                    <a:lumOff val="25000"/>
                  </a:schemeClr>
                </a:solidFill>
                <a:latin typeface="+mj-lt"/>
              </a:rPr>
              <a:t>questionnaire auto-administré en ligne</a:t>
            </a:r>
          </a:p>
          <a:p>
            <a:pPr>
              <a:buClr>
                <a:srgbClr val="D76823"/>
              </a:buClr>
              <a:buFont typeface="Wingdings" pitchFamily="2" charset="2"/>
              <a:buBlip>
                <a:blip r:embed="rId2"/>
              </a:buBlip>
              <a:defRPr/>
            </a:pPr>
            <a:r>
              <a:rPr lang="fr-FR" sz="1000" dirty="0">
                <a:solidFill>
                  <a:schemeClr val="accent4">
                    <a:lumMod val="75000"/>
                    <a:lumOff val="25000"/>
                  </a:schemeClr>
                </a:solidFill>
                <a:latin typeface="+mj-lt"/>
              </a:rPr>
              <a:t> </a:t>
            </a:r>
            <a:r>
              <a:rPr lang="fr-FR" sz="1000" dirty="0" smtClean="0">
                <a:solidFill>
                  <a:schemeClr val="accent4">
                    <a:lumMod val="75000"/>
                    <a:lumOff val="25000"/>
                  </a:schemeClr>
                </a:solidFill>
                <a:latin typeface="+mj-lt"/>
              </a:rPr>
              <a:t>Echantillon : </a:t>
            </a:r>
            <a:r>
              <a:rPr lang="fr-FR" sz="1000" b="1" dirty="0" smtClean="0">
                <a:solidFill>
                  <a:schemeClr val="accent4">
                    <a:lumMod val="75000"/>
                    <a:lumOff val="25000"/>
                  </a:schemeClr>
                </a:solidFill>
                <a:latin typeface="+mj-lt"/>
              </a:rPr>
              <a:t>1 134 </a:t>
            </a:r>
            <a:r>
              <a:rPr lang="fr-FR" sz="1000" dirty="0" smtClean="0">
                <a:solidFill>
                  <a:schemeClr val="accent4">
                    <a:lumMod val="75000"/>
                    <a:lumOff val="25000"/>
                  </a:schemeClr>
                </a:solidFill>
                <a:latin typeface="+mj-lt"/>
              </a:rPr>
              <a:t>cadres parisiens (inscrits </a:t>
            </a:r>
            <a:r>
              <a:rPr lang="fr-FR" sz="1000" dirty="0" smtClean="0">
                <a:solidFill>
                  <a:schemeClr val="accent4">
                    <a:lumMod val="75000"/>
                    <a:lumOff val="25000"/>
                  </a:schemeClr>
                </a:solidFill>
                <a:latin typeface="+mj-lt"/>
              </a:rPr>
              <a:t>sur </a:t>
            </a:r>
            <a:r>
              <a:rPr lang="fr-FR" sz="1000" dirty="0" smtClean="0">
                <a:solidFill>
                  <a:schemeClr val="accent4">
                    <a:lumMod val="75000"/>
                    <a:lumOff val="25000"/>
                  </a:schemeClr>
                </a:solidFill>
                <a:latin typeface="+mj-lt"/>
              </a:rPr>
              <a:t>Cadremploi.fr)</a:t>
            </a:r>
            <a:endParaRPr lang="fr-FR" sz="1000" dirty="0">
              <a:solidFill>
                <a:schemeClr val="accent4">
                  <a:lumMod val="75000"/>
                  <a:lumOff val="25000"/>
                </a:schemeClr>
              </a:solidFill>
              <a:latin typeface="+mj-lt"/>
            </a:endParaRPr>
          </a:p>
        </p:txBody>
      </p:sp>
      <p:sp>
        <p:nvSpPr>
          <p:cNvPr id="10" name="Rectangle 9"/>
          <p:cNvSpPr/>
          <p:nvPr/>
        </p:nvSpPr>
        <p:spPr>
          <a:xfrm>
            <a:off x="-50800" y="4588550"/>
            <a:ext cx="6594475" cy="415498"/>
          </a:xfrm>
          <a:prstGeom prst="rect">
            <a:avLst/>
          </a:prstGeom>
        </p:spPr>
        <p:txBody>
          <a:bodyPr>
            <a:spAutoFit/>
          </a:bodyPr>
          <a:lstStyle/>
          <a:p>
            <a:pPr lvl="1" algn="ctr">
              <a:tabLst>
                <a:tab pos="685800" algn="l"/>
              </a:tabLst>
              <a:defRPr/>
            </a:pPr>
            <a:r>
              <a:rPr lang="fr-FR" sz="1000" b="1" dirty="0">
                <a:solidFill>
                  <a:schemeClr val="bg1">
                    <a:lumMod val="50000"/>
                  </a:schemeClr>
                </a:solidFill>
                <a:latin typeface="+mj-lt"/>
                <a:cs typeface="Tahoma" pitchFamily="34" charset="0"/>
              </a:rPr>
              <a:t> </a:t>
            </a:r>
            <a:r>
              <a:rPr lang="fr-FR" sz="1000" b="1" dirty="0" smtClean="0">
                <a:solidFill>
                  <a:schemeClr val="bg1">
                    <a:lumMod val="50000"/>
                  </a:schemeClr>
                </a:solidFill>
                <a:latin typeface="+mj-lt"/>
                <a:cs typeface="Tahoma" pitchFamily="34" charset="0"/>
              </a:rPr>
              <a:t>SUR L’ÉVENTUALITÉ DE CHANGER DE RÉGION</a:t>
            </a:r>
            <a:endParaRPr lang="fr-FR" sz="1000" b="1" dirty="0">
              <a:solidFill>
                <a:schemeClr val="bg1">
                  <a:lumMod val="50000"/>
                </a:schemeClr>
              </a:solidFill>
              <a:latin typeface="+mj-lt"/>
              <a:cs typeface="Tahoma" pitchFamily="34" charset="0"/>
            </a:endParaRPr>
          </a:p>
          <a:p>
            <a:pPr lvl="1" algn="ctr">
              <a:tabLst>
                <a:tab pos="685800" algn="l"/>
              </a:tabLst>
              <a:defRPr/>
            </a:pPr>
            <a:endParaRPr lang="fr-FR" sz="1100" b="1" cap="small" dirty="0">
              <a:solidFill>
                <a:schemeClr val="bg1">
                  <a:lumMod val="50000"/>
                </a:schemeClr>
              </a:solidFill>
              <a:latin typeface="Tahoma" pitchFamily="34" charset="0"/>
              <a:cs typeface="Tahoma" pitchFamily="34" charset="0"/>
            </a:endParaRPr>
          </a:p>
        </p:txBody>
      </p:sp>
      <p:cxnSp>
        <p:nvCxnSpPr>
          <p:cNvPr id="11" name="Connecteur droit 10"/>
          <p:cNvCxnSpPr/>
          <p:nvPr/>
        </p:nvCxnSpPr>
        <p:spPr>
          <a:xfrm>
            <a:off x="1252538" y="4860032"/>
            <a:ext cx="4351337" cy="12700"/>
          </a:xfrm>
          <a:prstGeom prst="line">
            <a:avLst/>
          </a:prstGeom>
          <a:ln w="12700">
            <a:solidFill>
              <a:schemeClr val="accent3">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Rectangle 16"/>
          <p:cNvSpPr>
            <a:spLocks noChangeArrowheads="1"/>
          </p:cNvSpPr>
          <p:nvPr/>
        </p:nvSpPr>
        <p:spPr bwMode="auto">
          <a:xfrm>
            <a:off x="282575" y="8040365"/>
            <a:ext cx="6191250" cy="400110"/>
          </a:xfrm>
          <a:prstGeom prst="rect">
            <a:avLst/>
          </a:prstGeom>
          <a:noFill/>
          <a:ln w="9525">
            <a:noFill/>
            <a:miter lim="800000"/>
            <a:headEnd/>
            <a:tailEnd/>
          </a:ln>
        </p:spPr>
        <p:txBody>
          <a:bodyPr>
            <a:spAutoFit/>
          </a:bodyPr>
          <a:lstStyle/>
          <a:p>
            <a:pPr lvl="1">
              <a:buClr>
                <a:srgbClr val="D76823"/>
              </a:buClr>
              <a:buFont typeface="Wingdings" pitchFamily="2" charset="2"/>
              <a:buBlip>
                <a:blip r:embed="rId2"/>
              </a:buBlip>
              <a:defRPr/>
            </a:pPr>
            <a:r>
              <a:rPr lang="fr-FR" sz="1000" b="1" dirty="0" smtClean="0">
                <a:solidFill>
                  <a:schemeClr val="accent4">
                    <a:lumMod val="75000"/>
                    <a:lumOff val="25000"/>
                  </a:schemeClr>
                </a:solidFill>
                <a:latin typeface="+mj-lt"/>
              </a:rPr>
              <a:t> 86</a:t>
            </a:r>
            <a:r>
              <a:rPr lang="fr-FR" sz="1000" b="1" dirty="0">
                <a:solidFill>
                  <a:schemeClr val="accent4">
                    <a:lumMod val="75000"/>
                    <a:lumOff val="25000"/>
                  </a:schemeClr>
                </a:solidFill>
                <a:latin typeface="+mj-lt"/>
              </a:rPr>
              <a:t>% des cadres parisiens se disent prêts à changer de région.</a:t>
            </a:r>
          </a:p>
          <a:p>
            <a:pPr lvl="1">
              <a:buClr>
                <a:srgbClr val="D76823"/>
              </a:buClr>
              <a:buFont typeface="Wingdings" pitchFamily="2" charset="2"/>
              <a:buBlip>
                <a:blip r:embed="rId2"/>
              </a:buBlip>
              <a:defRPr/>
            </a:pPr>
            <a:r>
              <a:rPr lang="fr-FR" sz="1000" dirty="0" smtClean="0">
                <a:solidFill>
                  <a:schemeClr val="accent4">
                    <a:lumMod val="75000"/>
                    <a:lumOff val="25000"/>
                  </a:schemeClr>
                </a:solidFill>
                <a:latin typeface="+mj-lt"/>
              </a:rPr>
              <a:t> Parmi </a:t>
            </a:r>
            <a:r>
              <a:rPr lang="fr-FR" sz="1000" dirty="0">
                <a:solidFill>
                  <a:schemeClr val="accent4">
                    <a:lumMod val="75000"/>
                    <a:lumOff val="25000"/>
                  </a:schemeClr>
                </a:solidFill>
                <a:latin typeface="+mj-lt"/>
              </a:rPr>
              <a:t>eux, </a:t>
            </a:r>
            <a:r>
              <a:rPr lang="fr-FR" sz="1000" b="1" dirty="0">
                <a:solidFill>
                  <a:schemeClr val="accent4">
                    <a:lumMod val="75000"/>
                    <a:lumOff val="25000"/>
                  </a:schemeClr>
                </a:solidFill>
                <a:latin typeface="+mj-lt"/>
              </a:rPr>
              <a:t>plus d’un tiers déclarent vouloir concrétiser ce souhait dans l’année qui suit</a:t>
            </a:r>
            <a:r>
              <a:rPr lang="fr-FR" sz="1000" dirty="0">
                <a:solidFill>
                  <a:schemeClr val="accent4">
                    <a:lumMod val="75000"/>
                    <a:lumOff val="25000"/>
                  </a:schemeClr>
                </a:solidFill>
                <a:latin typeface="+mj-lt"/>
              </a:rPr>
              <a:t>.</a:t>
            </a:r>
          </a:p>
        </p:txBody>
      </p:sp>
      <p:sp>
        <p:nvSpPr>
          <p:cNvPr id="15" name="ZoneTexte 14"/>
          <p:cNvSpPr txBox="1"/>
          <p:nvPr/>
        </p:nvSpPr>
        <p:spPr>
          <a:xfrm>
            <a:off x="2370138" y="1692275"/>
            <a:ext cx="2016125" cy="538163"/>
          </a:xfrm>
          <a:prstGeom prst="rect">
            <a:avLst/>
          </a:prstGeom>
          <a:noFill/>
        </p:spPr>
        <p:txBody>
          <a:bodyPr>
            <a:spAutoFit/>
          </a:bodyPr>
          <a:lstStyle/>
          <a:p>
            <a:pPr>
              <a:defRPr/>
            </a:pPr>
            <a:r>
              <a:rPr lang="fr-FR" b="1" dirty="0" smtClean="0">
                <a:solidFill>
                  <a:srgbClr val="00B0F0"/>
                </a:solidFill>
                <a:latin typeface="Arial" pitchFamily="34" charset="0"/>
              </a:rPr>
              <a:t>4,5 </a:t>
            </a:r>
            <a:r>
              <a:rPr lang="fr-FR" b="1" dirty="0">
                <a:solidFill>
                  <a:srgbClr val="00B0F0"/>
                </a:solidFill>
                <a:latin typeface="Arial" pitchFamily="34" charset="0"/>
              </a:rPr>
              <a:t>millions</a:t>
            </a:r>
            <a:r>
              <a:rPr lang="fr-FR" sz="1200" b="1" dirty="0">
                <a:solidFill>
                  <a:srgbClr val="00B0F0"/>
                </a:solidFill>
                <a:latin typeface="Arial" pitchFamily="34" charset="0"/>
              </a:rPr>
              <a:t>*</a:t>
            </a:r>
          </a:p>
          <a:p>
            <a:pPr>
              <a:defRPr/>
            </a:pPr>
            <a:r>
              <a:rPr lang="fr-FR" sz="1000" dirty="0">
                <a:solidFill>
                  <a:schemeClr val="bg1">
                    <a:lumMod val="50000"/>
                  </a:schemeClr>
                </a:solidFill>
                <a:latin typeface="Arial" pitchFamily="34" charset="0"/>
              </a:rPr>
              <a:t>de visites par mois</a:t>
            </a:r>
          </a:p>
        </p:txBody>
      </p:sp>
      <p:sp>
        <p:nvSpPr>
          <p:cNvPr id="16" name="ZoneTexte 15"/>
          <p:cNvSpPr txBox="1"/>
          <p:nvPr/>
        </p:nvSpPr>
        <p:spPr>
          <a:xfrm>
            <a:off x="4484688" y="1692275"/>
            <a:ext cx="2016125" cy="538163"/>
          </a:xfrm>
          <a:prstGeom prst="rect">
            <a:avLst/>
          </a:prstGeom>
          <a:noFill/>
        </p:spPr>
        <p:txBody>
          <a:bodyPr>
            <a:spAutoFit/>
          </a:bodyPr>
          <a:lstStyle/>
          <a:p>
            <a:pPr>
              <a:defRPr/>
            </a:pPr>
            <a:r>
              <a:rPr lang="fr-FR" b="1" dirty="0" smtClean="0">
                <a:solidFill>
                  <a:srgbClr val="00B0F0"/>
                </a:solidFill>
                <a:latin typeface="Arial" pitchFamily="34" charset="0"/>
              </a:rPr>
              <a:t>19 </a:t>
            </a:r>
            <a:r>
              <a:rPr lang="fr-FR" b="1" dirty="0">
                <a:solidFill>
                  <a:srgbClr val="00B0F0"/>
                </a:solidFill>
                <a:latin typeface="Arial" pitchFamily="34" charset="0"/>
              </a:rPr>
              <a:t>millions</a:t>
            </a:r>
            <a:r>
              <a:rPr lang="fr-FR" sz="1200" b="1" dirty="0">
                <a:solidFill>
                  <a:srgbClr val="00B0F0"/>
                </a:solidFill>
                <a:latin typeface="Arial" pitchFamily="34" charset="0"/>
              </a:rPr>
              <a:t>*</a:t>
            </a:r>
          </a:p>
          <a:p>
            <a:pPr>
              <a:defRPr/>
            </a:pPr>
            <a:r>
              <a:rPr lang="fr-FR" sz="1000" dirty="0">
                <a:solidFill>
                  <a:schemeClr val="bg1">
                    <a:lumMod val="50000"/>
                  </a:schemeClr>
                </a:solidFill>
                <a:latin typeface="Arial" pitchFamily="34" charset="0"/>
              </a:rPr>
              <a:t>de pages vues par mois</a:t>
            </a:r>
          </a:p>
        </p:txBody>
      </p:sp>
      <p:sp>
        <p:nvSpPr>
          <p:cNvPr id="18" name="ZoneTexte 17"/>
          <p:cNvSpPr txBox="1"/>
          <p:nvPr/>
        </p:nvSpPr>
        <p:spPr>
          <a:xfrm>
            <a:off x="2997200" y="2246313"/>
            <a:ext cx="2016125" cy="492125"/>
          </a:xfrm>
          <a:prstGeom prst="rect">
            <a:avLst/>
          </a:prstGeom>
          <a:noFill/>
        </p:spPr>
        <p:txBody>
          <a:bodyPr>
            <a:spAutoFit/>
          </a:bodyPr>
          <a:lstStyle/>
          <a:p>
            <a:pPr>
              <a:defRPr/>
            </a:pPr>
            <a:r>
              <a:rPr lang="fr-FR" sz="1600" b="1" dirty="0">
                <a:solidFill>
                  <a:srgbClr val="00B0F0"/>
                </a:solidFill>
                <a:latin typeface="Arial" pitchFamily="34" charset="0"/>
              </a:rPr>
              <a:t>700 000</a:t>
            </a:r>
          </a:p>
          <a:p>
            <a:pPr>
              <a:defRPr/>
            </a:pPr>
            <a:r>
              <a:rPr lang="fr-FR" sz="1000" dirty="0">
                <a:solidFill>
                  <a:schemeClr val="bg1">
                    <a:lumMod val="50000"/>
                  </a:schemeClr>
                </a:solidFill>
                <a:latin typeface="Arial" pitchFamily="34" charset="0"/>
              </a:rPr>
              <a:t>abonnés à la newsletter</a:t>
            </a:r>
          </a:p>
        </p:txBody>
      </p:sp>
      <p:sp>
        <p:nvSpPr>
          <p:cNvPr id="19" name="ZoneTexte 18"/>
          <p:cNvSpPr txBox="1"/>
          <p:nvPr/>
        </p:nvSpPr>
        <p:spPr>
          <a:xfrm>
            <a:off x="5013325" y="2271713"/>
            <a:ext cx="2016125" cy="492125"/>
          </a:xfrm>
          <a:prstGeom prst="rect">
            <a:avLst/>
          </a:prstGeom>
          <a:noFill/>
        </p:spPr>
        <p:txBody>
          <a:bodyPr>
            <a:spAutoFit/>
          </a:bodyPr>
          <a:lstStyle/>
          <a:p>
            <a:pPr>
              <a:defRPr/>
            </a:pPr>
            <a:r>
              <a:rPr lang="fr-FR" sz="1600" b="1" dirty="0" smtClean="0">
                <a:solidFill>
                  <a:srgbClr val="00B0F0"/>
                </a:solidFill>
                <a:latin typeface="Arial" pitchFamily="34" charset="0"/>
              </a:rPr>
              <a:t>1,4 </a:t>
            </a:r>
            <a:r>
              <a:rPr lang="fr-FR" sz="1600" b="1" dirty="0">
                <a:solidFill>
                  <a:srgbClr val="00B0F0"/>
                </a:solidFill>
                <a:latin typeface="Arial" pitchFamily="34" charset="0"/>
              </a:rPr>
              <a:t>million</a:t>
            </a:r>
            <a:r>
              <a:rPr lang="fr-FR" sz="1200" b="1" dirty="0">
                <a:solidFill>
                  <a:srgbClr val="00B0F0"/>
                </a:solidFill>
                <a:latin typeface="Arial" pitchFamily="34" charset="0"/>
              </a:rPr>
              <a:t>*</a:t>
            </a:r>
          </a:p>
          <a:p>
            <a:pPr>
              <a:defRPr/>
            </a:pPr>
            <a:r>
              <a:rPr lang="fr-FR" sz="1000" dirty="0">
                <a:solidFill>
                  <a:schemeClr val="bg1">
                    <a:lumMod val="50000"/>
                  </a:schemeClr>
                </a:solidFill>
                <a:latin typeface="Arial" pitchFamily="34" charset="0"/>
              </a:rPr>
              <a:t>inscrits à l’alerte e-mail</a:t>
            </a:r>
          </a:p>
        </p:txBody>
      </p:sp>
      <p:sp>
        <p:nvSpPr>
          <p:cNvPr id="21" name="ZoneTexte 20"/>
          <p:cNvSpPr txBox="1"/>
          <p:nvPr/>
        </p:nvSpPr>
        <p:spPr>
          <a:xfrm>
            <a:off x="981075" y="2271713"/>
            <a:ext cx="2016125" cy="492125"/>
          </a:xfrm>
          <a:prstGeom prst="rect">
            <a:avLst/>
          </a:prstGeom>
          <a:noFill/>
        </p:spPr>
        <p:txBody>
          <a:bodyPr>
            <a:spAutoFit/>
          </a:bodyPr>
          <a:lstStyle/>
          <a:p>
            <a:pPr>
              <a:defRPr/>
            </a:pPr>
            <a:r>
              <a:rPr lang="fr-FR" sz="1600" b="1" dirty="0">
                <a:solidFill>
                  <a:srgbClr val="00B0F0"/>
                </a:solidFill>
                <a:latin typeface="Arial" pitchFamily="34" charset="0"/>
              </a:rPr>
              <a:t>2 millions</a:t>
            </a:r>
            <a:r>
              <a:rPr lang="fr-FR" sz="1200" b="1" dirty="0">
                <a:solidFill>
                  <a:srgbClr val="00B0F0"/>
                </a:solidFill>
                <a:latin typeface="Arial" pitchFamily="34" charset="0"/>
              </a:rPr>
              <a:t>*</a:t>
            </a:r>
          </a:p>
          <a:p>
            <a:pPr>
              <a:defRPr/>
            </a:pPr>
            <a:r>
              <a:rPr lang="fr-FR" sz="1000" dirty="0">
                <a:solidFill>
                  <a:schemeClr val="bg1">
                    <a:lumMod val="50000"/>
                  </a:schemeClr>
                </a:solidFill>
                <a:latin typeface="Arial" pitchFamily="34" charset="0"/>
              </a:rPr>
              <a:t>CV de candidats</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25" y="5036084"/>
            <a:ext cx="5919812" cy="26984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88" y="395536"/>
            <a:ext cx="6353176" cy="247650"/>
          </a:xfrm>
          <a:prstGeom prst="rect">
            <a:avLst/>
          </a:prstGeom>
        </p:spPr>
        <p:txBody>
          <a:bodyPr>
            <a:spAutoFit/>
          </a:bodyPr>
          <a:lstStyle/>
          <a:p>
            <a:pPr lvl="1" algn="ctr">
              <a:tabLst>
                <a:tab pos="685800" algn="l"/>
              </a:tabLst>
              <a:defRPr/>
            </a:pPr>
            <a:r>
              <a:rPr lang="fr-FR" sz="1000" b="1" dirty="0">
                <a:solidFill>
                  <a:schemeClr val="bg1">
                    <a:lumMod val="50000"/>
                  </a:schemeClr>
                </a:solidFill>
                <a:latin typeface="+mj-lt"/>
                <a:cs typeface="Tahoma" pitchFamily="34" charset="0"/>
              </a:rPr>
              <a:t> </a:t>
            </a:r>
            <a:r>
              <a:rPr lang="fr-FR" sz="1000" b="1" dirty="0" smtClean="0">
                <a:solidFill>
                  <a:schemeClr val="bg1">
                    <a:lumMod val="50000"/>
                  </a:schemeClr>
                </a:solidFill>
                <a:latin typeface="+mj-lt"/>
                <a:cs typeface="Tahoma" pitchFamily="34" charset="0"/>
              </a:rPr>
              <a:t>SUR </a:t>
            </a:r>
            <a:r>
              <a:rPr lang="fr-FR" sz="1000" b="1" dirty="0" smtClean="0">
                <a:solidFill>
                  <a:schemeClr val="bg1">
                    <a:lumMod val="50000"/>
                  </a:schemeClr>
                </a:solidFill>
                <a:latin typeface="+mj-lt"/>
                <a:cs typeface="Tahoma" pitchFamily="34" charset="0"/>
              </a:rPr>
              <a:t>LES RAISONS D’UN ÉVENTUEL CHANGEMENT DE RÉGION </a:t>
            </a:r>
            <a:endParaRPr lang="fr-FR" sz="1000" b="1" dirty="0">
              <a:solidFill>
                <a:schemeClr val="bg1">
                  <a:lumMod val="50000"/>
                </a:schemeClr>
              </a:solidFill>
              <a:latin typeface="+mj-lt"/>
              <a:cs typeface="Tahoma" pitchFamily="34" charset="0"/>
            </a:endParaRPr>
          </a:p>
        </p:txBody>
      </p:sp>
      <p:cxnSp>
        <p:nvCxnSpPr>
          <p:cNvPr id="3" name="Connecteur droit 2"/>
          <p:cNvCxnSpPr/>
          <p:nvPr/>
        </p:nvCxnSpPr>
        <p:spPr>
          <a:xfrm>
            <a:off x="1268413" y="684461"/>
            <a:ext cx="4351337" cy="12700"/>
          </a:xfrm>
          <a:prstGeom prst="line">
            <a:avLst/>
          </a:prstGeom>
          <a:ln w="12700">
            <a:solidFill>
              <a:schemeClr val="accent3">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6" name="Rectangle 16"/>
          <p:cNvSpPr>
            <a:spLocks noChangeArrowheads="1"/>
          </p:cNvSpPr>
          <p:nvPr/>
        </p:nvSpPr>
        <p:spPr bwMode="auto">
          <a:xfrm>
            <a:off x="214313" y="3708649"/>
            <a:ext cx="6238875" cy="861774"/>
          </a:xfrm>
          <a:prstGeom prst="rect">
            <a:avLst/>
          </a:prstGeom>
          <a:noFill/>
          <a:ln w="9525">
            <a:noFill/>
            <a:miter lim="800000"/>
            <a:headEnd/>
            <a:tailEnd/>
          </a:ln>
        </p:spPr>
        <p:txBody>
          <a:bodyPr>
            <a:spAutoFit/>
          </a:bodyPr>
          <a:lstStyle/>
          <a:p>
            <a:pPr lvl="1">
              <a:buClr>
                <a:srgbClr val="D76823"/>
              </a:buClr>
              <a:buFont typeface="Wingdings" pitchFamily="2" charset="2"/>
              <a:buBlip>
                <a:blip r:embed="rId2"/>
              </a:buBlip>
              <a:defRPr/>
            </a:pPr>
            <a:r>
              <a:rPr lang="fr-FR" sz="1000" dirty="0" smtClean="0">
                <a:solidFill>
                  <a:schemeClr val="accent4">
                    <a:lumMod val="75000"/>
                    <a:lumOff val="25000"/>
                  </a:schemeClr>
                </a:solidFill>
                <a:latin typeface="+mj-lt"/>
              </a:rPr>
              <a:t> La </a:t>
            </a:r>
            <a:r>
              <a:rPr lang="fr-FR" sz="1000" dirty="0">
                <a:solidFill>
                  <a:schemeClr val="accent4">
                    <a:lumMod val="75000"/>
                    <a:lumOff val="25000"/>
                  </a:schemeClr>
                </a:solidFill>
                <a:latin typeface="+mj-lt"/>
              </a:rPr>
              <a:t>raison la plus avancée par les cadres pour un éventuel changement de région est la </a:t>
            </a:r>
            <a:r>
              <a:rPr lang="fr-FR" sz="1000" b="1" dirty="0">
                <a:solidFill>
                  <a:schemeClr val="accent4">
                    <a:lumMod val="75000"/>
                    <a:lumOff val="25000"/>
                  </a:schemeClr>
                </a:solidFill>
                <a:latin typeface="+mj-lt"/>
              </a:rPr>
              <a:t>recherche d’un équilibre vie professionnelle / vie personnelle</a:t>
            </a:r>
            <a:r>
              <a:rPr lang="fr-FR" sz="1000" dirty="0">
                <a:solidFill>
                  <a:schemeClr val="accent4">
                    <a:lumMod val="75000"/>
                    <a:lumOff val="25000"/>
                  </a:schemeClr>
                </a:solidFill>
                <a:latin typeface="+mj-lt"/>
              </a:rPr>
              <a:t> (27%).</a:t>
            </a:r>
          </a:p>
          <a:p>
            <a:pPr lvl="1">
              <a:buClr>
                <a:srgbClr val="D76823"/>
              </a:buClr>
              <a:buFont typeface="Wingdings" pitchFamily="2" charset="2"/>
              <a:buBlip>
                <a:blip r:embed="rId2"/>
              </a:buBlip>
              <a:defRPr/>
            </a:pPr>
            <a:r>
              <a:rPr lang="fr-FR" sz="1000" dirty="0" smtClean="0">
                <a:solidFill>
                  <a:schemeClr val="accent4">
                    <a:lumMod val="75000"/>
                    <a:lumOff val="25000"/>
                  </a:schemeClr>
                </a:solidFill>
                <a:latin typeface="+mj-lt"/>
              </a:rPr>
              <a:t> </a:t>
            </a:r>
            <a:r>
              <a:rPr lang="fr-FR" sz="1000" b="1" dirty="0" smtClean="0">
                <a:solidFill>
                  <a:schemeClr val="accent4">
                    <a:lumMod val="75000"/>
                    <a:lumOff val="25000"/>
                  </a:schemeClr>
                </a:solidFill>
                <a:latin typeface="+mj-lt"/>
              </a:rPr>
              <a:t>L’intérêt </a:t>
            </a:r>
            <a:r>
              <a:rPr lang="fr-FR" sz="1000" b="1" dirty="0">
                <a:solidFill>
                  <a:schemeClr val="accent4">
                    <a:lumMod val="75000"/>
                    <a:lumOff val="25000"/>
                  </a:schemeClr>
                </a:solidFill>
                <a:latin typeface="+mj-lt"/>
              </a:rPr>
              <a:t>pour la ville ou la région</a:t>
            </a:r>
            <a:r>
              <a:rPr lang="fr-FR" sz="1000" dirty="0">
                <a:solidFill>
                  <a:schemeClr val="accent4">
                    <a:lumMod val="75000"/>
                    <a:lumOff val="25000"/>
                  </a:schemeClr>
                </a:solidFill>
                <a:latin typeface="+mj-lt"/>
              </a:rPr>
              <a:t>, ainsi que </a:t>
            </a:r>
            <a:r>
              <a:rPr lang="fr-FR" sz="1000" b="1" dirty="0">
                <a:solidFill>
                  <a:schemeClr val="accent4">
                    <a:lumMod val="75000"/>
                    <a:lumOff val="25000"/>
                  </a:schemeClr>
                </a:solidFill>
                <a:latin typeface="+mj-lt"/>
              </a:rPr>
              <a:t>les prix de l’immobilier</a:t>
            </a:r>
            <a:r>
              <a:rPr lang="fr-FR" sz="1000" dirty="0">
                <a:solidFill>
                  <a:schemeClr val="accent4">
                    <a:lumMod val="75000"/>
                    <a:lumOff val="25000"/>
                  </a:schemeClr>
                </a:solidFill>
                <a:latin typeface="+mj-lt"/>
              </a:rPr>
              <a:t> arrivent en 2èmes positions.</a:t>
            </a:r>
          </a:p>
          <a:p>
            <a:pPr lvl="1">
              <a:buClr>
                <a:srgbClr val="D76823"/>
              </a:buClr>
              <a:defRPr/>
            </a:pPr>
            <a:endParaRPr lang="fr-FR" sz="1000" dirty="0">
              <a:solidFill>
                <a:schemeClr val="accent4">
                  <a:lumMod val="75000"/>
                  <a:lumOff val="25000"/>
                </a:schemeClr>
              </a:solidFill>
              <a:latin typeface="+mj-lt"/>
            </a:endParaRPr>
          </a:p>
        </p:txBody>
      </p:sp>
      <p:sp>
        <p:nvSpPr>
          <p:cNvPr id="27" name="Rectangle 26"/>
          <p:cNvSpPr/>
          <p:nvPr/>
        </p:nvSpPr>
        <p:spPr>
          <a:xfrm>
            <a:off x="31750" y="4499992"/>
            <a:ext cx="6596063" cy="400050"/>
          </a:xfrm>
          <a:prstGeom prst="rect">
            <a:avLst/>
          </a:prstGeom>
        </p:spPr>
        <p:txBody>
          <a:bodyPr>
            <a:spAutoFit/>
          </a:bodyPr>
          <a:lstStyle/>
          <a:p>
            <a:pPr lvl="1" algn="ctr">
              <a:tabLst>
                <a:tab pos="685800" algn="l"/>
              </a:tabLst>
              <a:defRPr/>
            </a:pPr>
            <a:r>
              <a:rPr lang="fr-FR" sz="1000" b="1" dirty="0">
                <a:solidFill>
                  <a:schemeClr val="bg1">
                    <a:lumMod val="50000"/>
                  </a:schemeClr>
                </a:solidFill>
                <a:latin typeface="+mj-lt"/>
                <a:cs typeface="Tahoma" pitchFamily="34" charset="0"/>
              </a:rPr>
              <a:t> </a:t>
            </a:r>
            <a:r>
              <a:rPr lang="fr-FR" sz="1000" b="1" dirty="0" smtClean="0">
                <a:solidFill>
                  <a:schemeClr val="bg1">
                    <a:lumMod val="50000"/>
                  </a:schemeClr>
                </a:solidFill>
                <a:latin typeface="+mj-lt"/>
                <a:cs typeface="Tahoma" pitchFamily="34" charset="0"/>
              </a:rPr>
              <a:t>SUR </a:t>
            </a:r>
            <a:r>
              <a:rPr lang="fr-FR" sz="1000" b="1" dirty="0" smtClean="0">
                <a:solidFill>
                  <a:schemeClr val="bg1">
                    <a:lumMod val="50000"/>
                  </a:schemeClr>
                </a:solidFill>
                <a:latin typeface="+mj-lt"/>
                <a:cs typeface="Tahoma" pitchFamily="34" charset="0"/>
              </a:rPr>
              <a:t>LES RÉGIONS VISÉES</a:t>
            </a:r>
            <a:endParaRPr lang="fr-FR" sz="1000" b="1" dirty="0">
              <a:solidFill>
                <a:schemeClr val="bg1">
                  <a:lumMod val="50000"/>
                </a:schemeClr>
              </a:solidFill>
              <a:latin typeface="+mj-lt"/>
              <a:cs typeface="Tahoma" pitchFamily="34" charset="0"/>
            </a:endParaRPr>
          </a:p>
          <a:p>
            <a:pPr lvl="1" algn="ctr">
              <a:tabLst>
                <a:tab pos="685800" algn="l"/>
              </a:tabLst>
              <a:defRPr/>
            </a:pPr>
            <a:r>
              <a:rPr lang="fr-FR" sz="1000" b="1" dirty="0">
                <a:solidFill>
                  <a:schemeClr val="bg1">
                    <a:lumMod val="50000"/>
                  </a:schemeClr>
                </a:solidFill>
                <a:latin typeface="+mj-lt"/>
                <a:cs typeface="Tahoma" pitchFamily="34" charset="0"/>
              </a:rPr>
              <a:t> </a:t>
            </a:r>
          </a:p>
        </p:txBody>
      </p:sp>
      <p:cxnSp>
        <p:nvCxnSpPr>
          <p:cNvPr id="28" name="Connecteur droit 27"/>
          <p:cNvCxnSpPr/>
          <p:nvPr/>
        </p:nvCxnSpPr>
        <p:spPr>
          <a:xfrm>
            <a:off x="1398588" y="4800029"/>
            <a:ext cx="4211637" cy="15875"/>
          </a:xfrm>
          <a:prstGeom prst="line">
            <a:avLst/>
          </a:prstGeom>
          <a:ln w="12700">
            <a:solidFill>
              <a:schemeClr val="accent3">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4" name="Rectangle 16"/>
          <p:cNvSpPr>
            <a:spLocks noChangeArrowheads="1"/>
          </p:cNvSpPr>
          <p:nvPr/>
        </p:nvSpPr>
        <p:spPr bwMode="auto">
          <a:xfrm>
            <a:off x="309563" y="7955657"/>
            <a:ext cx="6234112" cy="707886"/>
          </a:xfrm>
          <a:prstGeom prst="rect">
            <a:avLst/>
          </a:prstGeom>
          <a:noFill/>
          <a:ln w="9525">
            <a:noFill/>
            <a:miter lim="800000"/>
            <a:headEnd/>
            <a:tailEnd/>
          </a:ln>
        </p:spPr>
        <p:txBody>
          <a:bodyPr>
            <a:spAutoFit/>
          </a:bodyPr>
          <a:lstStyle/>
          <a:p>
            <a:pPr lvl="1">
              <a:buClr>
                <a:srgbClr val="D76823"/>
              </a:buClr>
              <a:buFont typeface="Wingdings" pitchFamily="2" charset="2"/>
              <a:buBlip>
                <a:blip r:embed="rId2"/>
              </a:buBlip>
              <a:defRPr/>
            </a:pPr>
            <a:r>
              <a:rPr lang="fr-FR" sz="1000" dirty="0" smtClean="0">
                <a:solidFill>
                  <a:schemeClr val="accent4">
                    <a:lumMod val="75000"/>
                    <a:lumOff val="25000"/>
                  </a:schemeClr>
                </a:solidFill>
                <a:latin typeface="+mj-lt"/>
              </a:rPr>
              <a:t> </a:t>
            </a:r>
            <a:r>
              <a:rPr lang="fr-FR" sz="1000" b="1" dirty="0" smtClean="0">
                <a:solidFill>
                  <a:schemeClr val="accent4">
                    <a:lumMod val="75000"/>
                    <a:lumOff val="25000"/>
                  </a:schemeClr>
                </a:solidFill>
                <a:latin typeface="+mj-lt"/>
              </a:rPr>
              <a:t>Près de la moitié des cadres parisiens sont attirés par les régions de l’ouest </a:t>
            </a:r>
            <a:r>
              <a:rPr lang="fr-FR" sz="1000" dirty="0" smtClean="0">
                <a:solidFill>
                  <a:schemeClr val="accent4">
                    <a:lumMod val="75000"/>
                    <a:lumOff val="25000"/>
                  </a:schemeClr>
                </a:solidFill>
                <a:latin typeface="+mj-lt"/>
              </a:rPr>
              <a:t>(le Sud-Ouest en tête avec 27% des répondants).</a:t>
            </a:r>
            <a:endParaRPr lang="fr-FR" sz="1000" dirty="0">
              <a:solidFill>
                <a:schemeClr val="accent4">
                  <a:lumMod val="75000"/>
                  <a:lumOff val="25000"/>
                </a:schemeClr>
              </a:solidFill>
              <a:latin typeface="+mj-lt"/>
            </a:endParaRPr>
          </a:p>
          <a:p>
            <a:pPr lvl="1">
              <a:buClr>
                <a:srgbClr val="D76823"/>
              </a:buClr>
              <a:buFont typeface="Wingdings" pitchFamily="2" charset="2"/>
              <a:buBlip>
                <a:blip r:embed="rId2"/>
              </a:buBlip>
              <a:defRPr/>
            </a:pPr>
            <a:r>
              <a:rPr lang="fr-FR" sz="1000" dirty="0" smtClean="0">
                <a:solidFill>
                  <a:schemeClr val="accent4">
                    <a:lumMod val="75000"/>
                    <a:lumOff val="25000"/>
                  </a:schemeClr>
                </a:solidFill>
                <a:latin typeface="+mj-lt"/>
              </a:rPr>
              <a:t> Le </a:t>
            </a:r>
            <a:r>
              <a:rPr lang="fr-FR" sz="1000" dirty="0">
                <a:solidFill>
                  <a:schemeClr val="accent4">
                    <a:lumMod val="75000"/>
                    <a:lumOff val="25000"/>
                  </a:schemeClr>
                </a:solidFill>
                <a:latin typeface="+mj-lt"/>
              </a:rPr>
              <a:t>Sud-Est est également attractif pour les cadres parisiens (23% souhaiteraient y déménager). </a:t>
            </a:r>
          </a:p>
          <a:p>
            <a:pPr lvl="1">
              <a:buClr>
                <a:srgbClr val="D76823"/>
              </a:buClr>
              <a:defRPr/>
            </a:pPr>
            <a:endParaRPr lang="fr-FR" sz="1000" dirty="0">
              <a:solidFill>
                <a:schemeClr val="accent4">
                  <a:lumMod val="75000"/>
                  <a:lumOff val="25000"/>
                </a:schemeClr>
              </a:solidFill>
              <a:latin typeface="+mj-lt"/>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159" y="827584"/>
            <a:ext cx="5976516" cy="2852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604" y="4922118"/>
            <a:ext cx="5533404" cy="28735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88" y="395536"/>
            <a:ext cx="6353176" cy="247650"/>
          </a:xfrm>
          <a:prstGeom prst="rect">
            <a:avLst/>
          </a:prstGeom>
        </p:spPr>
        <p:txBody>
          <a:bodyPr>
            <a:spAutoFit/>
          </a:bodyPr>
          <a:lstStyle/>
          <a:p>
            <a:pPr lvl="1" algn="ctr">
              <a:tabLst>
                <a:tab pos="685800" algn="l"/>
              </a:tabLst>
              <a:defRPr/>
            </a:pPr>
            <a:r>
              <a:rPr lang="fr-FR" sz="1000" b="1" dirty="0">
                <a:solidFill>
                  <a:schemeClr val="bg1">
                    <a:lumMod val="50000"/>
                  </a:schemeClr>
                </a:solidFill>
                <a:latin typeface="+mj-lt"/>
                <a:cs typeface="Tahoma" pitchFamily="34" charset="0"/>
              </a:rPr>
              <a:t> </a:t>
            </a:r>
            <a:r>
              <a:rPr lang="fr-FR" sz="1000" b="1" dirty="0" smtClean="0">
                <a:solidFill>
                  <a:schemeClr val="bg1">
                    <a:lumMod val="50000"/>
                  </a:schemeClr>
                </a:solidFill>
                <a:latin typeface="+mj-lt"/>
                <a:cs typeface="Tahoma" pitchFamily="34" charset="0"/>
              </a:rPr>
              <a:t>SUR </a:t>
            </a:r>
            <a:r>
              <a:rPr lang="fr-FR" sz="1000" b="1" dirty="0" smtClean="0">
                <a:solidFill>
                  <a:schemeClr val="bg1">
                    <a:lumMod val="50000"/>
                  </a:schemeClr>
                </a:solidFill>
                <a:latin typeface="+mj-lt"/>
                <a:cs typeface="Tahoma" pitchFamily="34" charset="0"/>
              </a:rPr>
              <a:t>LE CADRE DE VIE RECHERCHÉ</a:t>
            </a:r>
            <a:endParaRPr lang="fr-FR" sz="1000" b="1" dirty="0">
              <a:solidFill>
                <a:schemeClr val="bg1">
                  <a:lumMod val="50000"/>
                </a:schemeClr>
              </a:solidFill>
              <a:latin typeface="+mj-lt"/>
              <a:cs typeface="Tahoma" pitchFamily="34" charset="0"/>
            </a:endParaRPr>
          </a:p>
        </p:txBody>
      </p:sp>
      <p:cxnSp>
        <p:nvCxnSpPr>
          <p:cNvPr id="3" name="Connecteur droit 2"/>
          <p:cNvCxnSpPr/>
          <p:nvPr/>
        </p:nvCxnSpPr>
        <p:spPr>
          <a:xfrm>
            <a:off x="1268413" y="684461"/>
            <a:ext cx="4351337" cy="12700"/>
          </a:xfrm>
          <a:prstGeom prst="line">
            <a:avLst/>
          </a:prstGeom>
          <a:ln w="12700">
            <a:solidFill>
              <a:schemeClr val="accent3">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6" name="Rectangle 16"/>
          <p:cNvSpPr>
            <a:spLocks noChangeArrowheads="1"/>
          </p:cNvSpPr>
          <p:nvPr/>
        </p:nvSpPr>
        <p:spPr bwMode="auto">
          <a:xfrm>
            <a:off x="214313" y="3708649"/>
            <a:ext cx="6238875" cy="707886"/>
          </a:xfrm>
          <a:prstGeom prst="rect">
            <a:avLst/>
          </a:prstGeom>
          <a:noFill/>
          <a:ln w="9525">
            <a:noFill/>
            <a:miter lim="800000"/>
            <a:headEnd/>
            <a:tailEnd/>
          </a:ln>
        </p:spPr>
        <p:txBody>
          <a:bodyPr>
            <a:spAutoFit/>
          </a:bodyPr>
          <a:lstStyle/>
          <a:p>
            <a:pPr lvl="1">
              <a:buClr>
                <a:srgbClr val="D76823"/>
              </a:buClr>
              <a:buBlip>
                <a:blip r:embed="rId2"/>
              </a:buBlip>
              <a:defRPr/>
            </a:pPr>
            <a:r>
              <a:rPr lang="fr-FR" sz="1000" dirty="0" smtClean="0">
                <a:solidFill>
                  <a:schemeClr val="accent4">
                    <a:lumMod val="75000"/>
                    <a:lumOff val="25000"/>
                  </a:schemeClr>
                </a:solidFill>
                <a:latin typeface="+mj-lt"/>
              </a:rPr>
              <a:t> En </a:t>
            </a:r>
            <a:r>
              <a:rPr lang="fr-FR" sz="1000" dirty="0">
                <a:solidFill>
                  <a:schemeClr val="accent4">
                    <a:lumMod val="75000"/>
                    <a:lumOff val="25000"/>
                  </a:schemeClr>
                </a:solidFill>
                <a:latin typeface="+mj-lt"/>
              </a:rPr>
              <a:t>majorité, les répondants opteraient pour </a:t>
            </a:r>
            <a:r>
              <a:rPr lang="fr-FR" sz="1000" b="1" dirty="0">
                <a:solidFill>
                  <a:schemeClr val="accent4">
                    <a:lumMod val="75000"/>
                    <a:lumOff val="25000"/>
                  </a:schemeClr>
                </a:solidFill>
                <a:latin typeface="+mj-lt"/>
              </a:rPr>
              <a:t>une ville moyenne </a:t>
            </a:r>
            <a:r>
              <a:rPr lang="fr-FR" sz="1000" dirty="0">
                <a:solidFill>
                  <a:schemeClr val="accent4">
                    <a:lumMod val="75000"/>
                    <a:lumOff val="25000"/>
                  </a:schemeClr>
                </a:solidFill>
                <a:latin typeface="+mj-lt"/>
              </a:rPr>
              <a:t>dans le cadre d’un déménagement en région.</a:t>
            </a:r>
          </a:p>
          <a:p>
            <a:pPr lvl="1">
              <a:buClr>
                <a:srgbClr val="D76823"/>
              </a:buClr>
              <a:buBlip>
                <a:blip r:embed="rId2"/>
              </a:buBlip>
              <a:defRPr/>
            </a:pPr>
            <a:endParaRPr lang="fr-FR" sz="1000" dirty="0">
              <a:solidFill>
                <a:schemeClr val="accent4">
                  <a:lumMod val="75000"/>
                  <a:lumOff val="25000"/>
                </a:schemeClr>
              </a:solidFill>
              <a:latin typeface="+mj-lt"/>
            </a:endParaRPr>
          </a:p>
          <a:p>
            <a:pPr lvl="1">
              <a:buClr>
                <a:srgbClr val="D76823"/>
              </a:buClr>
              <a:defRPr/>
            </a:pPr>
            <a:endParaRPr lang="fr-FR" sz="1000" dirty="0">
              <a:solidFill>
                <a:schemeClr val="accent4">
                  <a:lumMod val="75000"/>
                  <a:lumOff val="25000"/>
                </a:schemeClr>
              </a:solidFill>
              <a:latin typeface="+mj-lt"/>
            </a:endParaRPr>
          </a:p>
        </p:txBody>
      </p:sp>
      <p:sp>
        <p:nvSpPr>
          <p:cNvPr id="27" name="Rectangle 26"/>
          <p:cNvSpPr/>
          <p:nvPr/>
        </p:nvSpPr>
        <p:spPr>
          <a:xfrm>
            <a:off x="31750" y="4499992"/>
            <a:ext cx="6596063" cy="400050"/>
          </a:xfrm>
          <a:prstGeom prst="rect">
            <a:avLst/>
          </a:prstGeom>
        </p:spPr>
        <p:txBody>
          <a:bodyPr>
            <a:spAutoFit/>
          </a:bodyPr>
          <a:lstStyle/>
          <a:p>
            <a:pPr lvl="1" algn="ctr">
              <a:tabLst>
                <a:tab pos="685800" algn="l"/>
              </a:tabLst>
              <a:defRPr/>
            </a:pPr>
            <a:r>
              <a:rPr lang="fr-FR" sz="1000" b="1" dirty="0">
                <a:solidFill>
                  <a:schemeClr val="bg1">
                    <a:lumMod val="50000"/>
                  </a:schemeClr>
                </a:solidFill>
                <a:latin typeface="+mj-lt"/>
                <a:cs typeface="Tahoma" pitchFamily="34" charset="0"/>
              </a:rPr>
              <a:t> </a:t>
            </a:r>
            <a:r>
              <a:rPr lang="fr-FR" sz="1000" b="1" dirty="0" smtClean="0">
                <a:solidFill>
                  <a:schemeClr val="bg1">
                    <a:lumMod val="50000"/>
                  </a:schemeClr>
                </a:solidFill>
                <a:latin typeface="+mj-lt"/>
                <a:cs typeface="Tahoma" pitchFamily="34" charset="0"/>
              </a:rPr>
              <a:t>SUR </a:t>
            </a:r>
            <a:r>
              <a:rPr lang="fr-FR" sz="1000" b="1" dirty="0" smtClean="0">
                <a:solidFill>
                  <a:schemeClr val="bg1">
                    <a:lumMod val="50000"/>
                  </a:schemeClr>
                </a:solidFill>
                <a:latin typeface="+mj-lt"/>
                <a:cs typeface="Tahoma" pitchFamily="34" charset="0"/>
              </a:rPr>
              <a:t>UNE ÉVENTUELLE RECONVERSION</a:t>
            </a:r>
            <a:endParaRPr lang="fr-FR" sz="1000" b="1" dirty="0">
              <a:solidFill>
                <a:schemeClr val="bg1">
                  <a:lumMod val="50000"/>
                </a:schemeClr>
              </a:solidFill>
              <a:latin typeface="+mj-lt"/>
              <a:cs typeface="Tahoma" pitchFamily="34" charset="0"/>
            </a:endParaRPr>
          </a:p>
          <a:p>
            <a:pPr lvl="1" algn="ctr">
              <a:tabLst>
                <a:tab pos="685800" algn="l"/>
              </a:tabLst>
              <a:defRPr/>
            </a:pPr>
            <a:r>
              <a:rPr lang="fr-FR" sz="1000" b="1" dirty="0">
                <a:solidFill>
                  <a:schemeClr val="bg1">
                    <a:lumMod val="50000"/>
                  </a:schemeClr>
                </a:solidFill>
                <a:latin typeface="+mj-lt"/>
                <a:cs typeface="Tahoma" pitchFamily="34" charset="0"/>
              </a:rPr>
              <a:t> </a:t>
            </a:r>
          </a:p>
        </p:txBody>
      </p:sp>
      <p:cxnSp>
        <p:nvCxnSpPr>
          <p:cNvPr id="28" name="Connecteur droit 27"/>
          <p:cNvCxnSpPr/>
          <p:nvPr/>
        </p:nvCxnSpPr>
        <p:spPr>
          <a:xfrm>
            <a:off x="1398588" y="4800029"/>
            <a:ext cx="4211637" cy="15875"/>
          </a:xfrm>
          <a:prstGeom prst="line">
            <a:avLst/>
          </a:prstGeom>
          <a:ln w="12700">
            <a:solidFill>
              <a:schemeClr val="accent3">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4" name="Rectangle 16"/>
          <p:cNvSpPr>
            <a:spLocks noChangeArrowheads="1"/>
          </p:cNvSpPr>
          <p:nvPr/>
        </p:nvSpPr>
        <p:spPr bwMode="auto">
          <a:xfrm>
            <a:off x="309563" y="7955657"/>
            <a:ext cx="6234112" cy="707886"/>
          </a:xfrm>
          <a:prstGeom prst="rect">
            <a:avLst/>
          </a:prstGeom>
          <a:noFill/>
          <a:ln w="9525">
            <a:noFill/>
            <a:miter lim="800000"/>
            <a:headEnd/>
            <a:tailEnd/>
          </a:ln>
        </p:spPr>
        <p:txBody>
          <a:bodyPr>
            <a:spAutoFit/>
          </a:bodyPr>
          <a:lstStyle/>
          <a:p>
            <a:pPr lvl="1">
              <a:buClr>
                <a:srgbClr val="D76823"/>
              </a:buClr>
              <a:buBlip>
                <a:blip r:embed="rId2"/>
              </a:buBlip>
              <a:defRPr/>
            </a:pPr>
            <a:r>
              <a:rPr lang="fr-FR" sz="1000" dirty="0" smtClean="0">
                <a:solidFill>
                  <a:schemeClr val="accent4">
                    <a:lumMod val="75000"/>
                    <a:lumOff val="25000"/>
                  </a:schemeClr>
                </a:solidFill>
                <a:latin typeface="+mj-lt"/>
              </a:rPr>
              <a:t> </a:t>
            </a:r>
            <a:r>
              <a:rPr lang="fr-FR" sz="1000" b="1" dirty="0" smtClean="0">
                <a:solidFill>
                  <a:schemeClr val="accent4">
                    <a:lumMod val="75000"/>
                    <a:lumOff val="25000"/>
                  </a:schemeClr>
                </a:solidFill>
                <a:latin typeface="+mj-lt"/>
              </a:rPr>
              <a:t>Deux </a:t>
            </a:r>
            <a:r>
              <a:rPr lang="fr-FR" sz="1000" b="1" dirty="0">
                <a:solidFill>
                  <a:schemeClr val="accent4">
                    <a:lumMod val="75000"/>
                    <a:lumOff val="25000"/>
                  </a:schemeClr>
                </a:solidFill>
                <a:latin typeface="+mj-lt"/>
              </a:rPr>
              <a:t>tiers des cadres parisiens n’envisageraient pas de monter leur propre entreprise </a:t>
            </a:r>
            <a:r>
              <a:rPr lang="fr-FR" sz="1000" dirty="0">
                <a:solidFill>
                  <a:schemeClr val="accent4">
                    <a:lumMod val="75000"/>
                    <a:lumOff val="25000"/>
                  </a:schemeClr>
                </a:solidFill>
                <a:latin typeface="+mj-lt"/>
              </a:rPr>
              <a:t>s’ils déménageaient en région.</a:t>
            </a:r>
          </a:p>
          <a:p>
            <a:pPr lvl="1">
              <a:buClr>
                <a:srgbClr val="D76823"/>
              </a:buClr>
              <a:buBlip>
                <a:blip r:embed="rId2"/>
              </a:buBlip>
              <a:defRPr/>
            </a:pPr>
            <a:r>
              <a:rPr lang="fr-FR" sz="1000" dirty="0" smtClean="0">
                <a:solidFill>
                  <a:schemeClr val="accent4">
                    <a:lumMod val="75000"/>
                    <a:lumOff val="25000"/>
                  </a:schemeClr>
                </a:solidFill>
                <a:latin typeface="+mj-lt"/>
              </a:rPr>
              <a:t> Ils </a:t>
            </a:r>
            <a:r>
              <a:rPr lang="fr-FR" sz="1000" dirty="0">
                <a:solidFill>
                  <a:schemeClr val="accent4">
                    <a:lumMod val="75000"/>
                    <a:lumOff val="25000"/>
                  </a:schemeClr>
                </a:solidFill>
                <a:latin typeface="+mj-lt"/>
              </a:rPr>
              <a:t>sont cependant </a:t>
            </a:r>
            <a:r>
              <a:rPr lang="fr-FR" sz="1000" b="1" dirty="0">
                <a:solidFill>
                  <a:schemeClr val="accent4">
                    <a:lumMod val="75000"/>
                    <a:lumOff val="25000"/>
                  </a:schemeClr>
                </a:solidFill>
                <a:latin typeface="+mj-lt"/>
              </a:rPr>
              <a:t>70% à considérer un changement de fonction ou de secteur</a:t>
            </a:r>
            <a:r>
              <a:rPr lang="fr-FR" sz="1000" dirty="0">
                <a:solidFill>
                  <a:schemeClr val="accent4">
                    <a:lumMod val="75000"/>
                    <a:lumOff val="25000"/>
                  </a:schemeClr>
                </a:solidFill>
                <a:latin typeface="+mj-lt"/>
              </a:rPr>
              <a:t>.</a:t>
            </a:r>
          </a:p>
          <a:p>
            <a:pPr lvl="1">
              <a:buClr>
                <a:srgbClr val="D76823"/>
              </a:buClr>
              <a:defRPr/>
            </a:pPr>
            <a:endParaRPr lang="fr-FR" sz="1000" dirty="0">
              <a:solidFill>
                <a:schemeClr val="accent4">
                  <a:lumMod val="75000"/>
                  <a:lumOff val="25000"/>
                </a:schemeClr>
              </a:solidFill>
              <a:latin typeface="+mj-lt"/>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515" y="899592"/>
            <a:ext cx="6008208" cy="2581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563" y="5076056"/>
            <a:ext cx="6184751" cy="2477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88" y="395536"/>
            <a:ext cx="6353176" cy="247650"/>
          </a:xfrm>
          <a:prstGeom prst="rect">
            <a:avLst/>
          </a:prstGeom>
        </p:spPr>
        <p:txBody>
          <a:bodyPr>
            <a:spAutoFit/>
          </a:bodyPr>
          <a:lstStyle/>
          <a:p>
            <a:pPr lvl="1" algn="ctr">
              <a:tabLst>
                <a:tab pos="685800" algn="l"/>
              </a:tabLst>
              <a:defRPr/>
            </a:pPr>
            <a:r>
              <a:rPr lang="fr-FR" sz="1000" b="1" dirty="0" smtClean="0">
                <a:solidFill>
                  <a:schemeClr val="bg1">
                    <a:lumMod val="50000"/>
                  </a:schemeClr>
                </a:solidFill>
                <a:latin typeface="+mj-lt"/>
                <a:cs typeface="Tahoma" pitchFamily="34" charset="0"/>
              </a:rPr>
              <a:t>SUR L’ACCES A  LA NATURE</a:t>
            </a:r>
            <a:endParaRPr lang="fr-FR" sz="1000" b="1" dirty="0">
              <a:solidFill>
                <a:schemeClr val="bg1">
                  <a:lumMod val="50000"/>
                </a:schemeClr>
              </a:solidFill>
              <a:latin typeface="+mj-lt"/>
              <a:cs typeface="Tahoma" pitchFamily="34" charset="0"/>
            </a:endParaRPr>
          </a:p>
        </p:txBody>
      </p:sp>
      <p:cxnSp>
        <p:nvCxnSpPr>
          <p:cNvPr id="3" name="Connecteur droit 2"/>
          <p:cNvCxnSpPr/>
          <p:nvPr/>
        </p:nvCxnSpPr>
        <p:spPr>
          <a:xfrm>
            <a:off x="1268413" y="684461"/>
            <a:ext cx="4351337" cy="12700"/>
          </a:xfrm>
          <a:prstGeom prst="line">
            <a:avLst/>
          </a:prstGeom>
          <a:ln w="12700">
            <a:solidFill>
              <a:schemeClr val="accent3">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6" name="Rectangle 16"/>
          <p:cNvSpPr>
            <a:spLocks noChangeArrowheads="1"/>
          </p:cNvSpPr>
          <p:nvPr/>
        </p:nvSpPr>
        <p:spPr bwMode="auto">
          <a:xfrm>
            <a:off x="214313" y="3563888"/>
            <a:ext cx="6238875" cy="553998"/>
          </a:xfrm>
          <a:prstGeom prst="rect">
            <a:avLst/>
          </a:prstGeom>
          <a:noFill/>
          <a:ln w="9525">
            <a:noFill/>
            <a:miter lim="800000"/>
            <a:headEnd/>
            <a:tailEnd/>
          </a:ln>
        </p:spPr>
        <p:txBody>
          <a:bodyPr>
            <a:spAutoFit/>
          </a:bodyPr>
          <a:lstStyle/>
          <a:p>
            <a:pPr lvl="1">
              <a:buClr>
                <a:srgbClr val="D76823"/>
              </a:buClr>
              <a:buFont typeface="Wingdings" pitchFamily="2" charset="2"/>
              <a:buBlip>
                <a:blip r:embed="rId2"/>
              </a:buBlip>
              <a:defRPr/>
            </a:pPr>
            <a:r>
              <a:rPr lang="fr-FR" sz="1000" dirty="0" smtClean="0">
                <a:solidFill>
                  <a:schemeClr val="accent4">
                    <a:lumMod val="75000"/>
                    <a:lumOff val="25000"/>
                  </a:schemeClr>
                </a:solidFill>
                <a:latin typeface="+mj-lt"/>
              </a:rPr>
              <a:t> </a:t>
            </a:r>
            <a:r>
              <a:rPr lang="fr-FR" sz="1000" b="1" dirty="0" smtClean="0">
                <a:solidFill>
                  <a:schemeClr val="accent4">
                    <a:lumMod val="75000"/>
                    <a:lumOff val="25000"/>
                  </a:schemeClr>
                </a:solidFill>
                <a:latin typeface="+mj-lt"/>
              </a:rPr>
              <a:t>L’ouest </a:t>
            </a:r>
            <a:r>
              <a:rPr lang="fr-FR" sz="1000" b="1" dirty="0">
                <a:solidFill>
                  <a:schemeClr val="accent4">
                    <a:lumMod val="75000"/>
                    <a:lumOff val="25000"/>
                  </a:schemeClr>
                </a:solidFill>
                <a:latin typeface="+mj-lt"/>
              </a:rPr>
              <a:t>arrive en tête des régions offrant le meilleur accès à la nature </a:t>
            </a:r>
            <a:r>
              <a:rPr lang="fr-FR" sz="1000" dirty="0">
                <a:solidFill>
                  <a:schemeClr val="accent4">
                    <a:lumMod val="75000"/>
                    <a:lumOff val="25000"/>
                  </a:schemeClr>
                </a:solidFill>
                <a:latin typeface="+mj-lt"/>
              </a:rPr>
              <a:t>selon les cadres parisiens (48%).</a:t>
            </a:r>
          </a:p>
          <a:p>
            <a:pPr lvl="1">
              <a:buClr>
                <a:srgbClr val="D76823"/>
              </a:buClr>
              <a:defRPr/>
            </a:pPr>
            <a:endParaRPr lang="fr-FR" sz="1000" dirty="0">
              <a:solidFill>
                <a:schemeClr val="accent4">
                  <a:lumMod val="75000"/>
                  <a:lumOff val="25000"/>
                </a:schemeClr>
              </a:solidFill>
              <a:latin typeface="+mj-lt"/>
            </a:endParaRPr>
          </a:p>
        </p:txBody>
      </p:sp>
      <p:sp>
        <p:nvSpPr>
          <p:cNvPr id="27" name="Rectangle 26"/>
          <p:cNvSpPr/>
          <p:nvPr/>
        </p:nvSpPr>
        <p:spPr>
          <a:xfrm>
            <a:off x="31750" y="4499992"/>
            <a:ext cx="6596063" cy="400050"/>
          </a:xfrm>
          <a:prstGeom prst="rect">
            <a:avLst/>
          </a:prstGeom>
        </p:spPr>
        <p:txBody>
          <a:bodyPr>
            <a:spAutoFit/>
          </a:bodyPr>
          <a:lstStyle/>
          <a:p>
            <a:pPr lvl="1" algn="ctr">
              <a:tabLst>
                <a:tab pos="685800" algn="l"/>
              </a:tabLst>
              <a:defRPr/>
            </a:pPr>
            <a:r>
              <a:rPr lang="fr-FR" sz="1000" b="1" dirty="0">
                <a:solidFill>
                  <a:schemeClr val="bg1">
                    <a:lumMod val="50000"/>
                  </a:schemeClr>
                </a:solidFill>
                <a:latin typeface="+mj-lt"/>
                <a:cs typeface="Tahoma" pitchFamily="34" charset="0"/>
              </a:rPr>
              <a:t> </a:t>
            </a:r>
            <a:r>
              <a:rPr lang="fr-FR" sz="1000" b="1" dirty="0" smtClean="0">
                <a:solidFill>
                  <a:schemeClr val="bg1">
                    <a:lumMod val="50000"/>
                  </a:schemeClr>
                </a:solidFill>
                <a:latin typeface="+mj-lt"/>
                <a:cs typeface="Tahoma" pitchFamily="34" charset="0"/>
              </a:rPr>
              <a:t>SUR </a:t>
            </a:r>
            <a:r>
              <a:rPr lang="fr-FR" sz="1000" b="1" dirty="0" smtClean="0">
                <a:solidFill>
                  <a:schemeClr val="bg1">
                    <a:lumMod val="50000"/>
                  </a:schemeClr>
                </a:solidFill>
                <a:latin typeface="+mj-lt"/>
                <a:cs typeface="Tahoma" pitchFamily="34" charset="0"/>
              </a:rPr>
              <a:t>LE POUVOIR D’ACHAT</a:t>
            </a:r>
            <a:endParaRPr lang="fr-FR" sz="1000" b="1" dirty="0">
              <a:solidFill>
                <a:schemeClr val="bg1">
                  <a:lumMod val="50000"/>
                </a:schemeClr>
              </a:solidFill>
              <a:latin typeface="+mj-lt"/>
              <a:cs typeface="Tahoma" pitchFamily="34" charset="0"/>
            </a:endParaRPr>
          </a:p>
          <a:p>
            <a:pPr lvl="1" algn="ctr">
              <a:tabLst>
                <a:tab pos="685800" algn="l"/>
              </a:tabLst>
              <a:defRPr/>
            </a:pPr>
            <a:r>
              <a:rPr lang="fr-FR" sz="1000" b="1" dirty="0">
                <a:solidFill>
                  <a:schemeClr val="bg1">
                    <a:lumMod val="50000"/>
                  </a:schemeClr>
                </a:solidFill>
                <a:latin typeface="+mj-lt"/>
                <a:cs typeface="Tahoma" pitchFamily="34" charset="0"/>
              </a:rPr>
              <a:t> </a:t>
            </a:r>
          </a:p>
        </p:txBody>
      </p:sp>
      <p:cxnSp>
        <p:nvCxnSpPr>
          <p:cNvPr id="28" name="Connecteur droit 27"/>
          <p:cNvCxnSpPr/>
          <p:nvPr/>
        </p:nvCxnSpPr>
        <p:spPr>
          <a:xfrm>
            <a:off x="1398588" y="4800029"/>
            <a:ext cx="4211637" cy="15875"/>
          </a:xfrm>
          <a:prstGeom prst="line">
            <a:avLst/>
          </a:prstGeom>
          <a:ln w="12700">
            <a:solidFill>
              <a:schemeClr val="accent3">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4" name="Rectangle 16"/>
          <p:cNvSpPr>
            <a:spLocks noChangeArrowheads="1"/>
          </p:cNvSpPr>
          <p:nvPr/>
        </p:nvSpPr>
        <p:spPr bwMode="auto">
          <a:xfrm>
            <a:off x="188640" y="7812360"/>
            <a:ext cx="6234112" cy="553998"/>
          </a:xfrm>
          <a:prstGeom prst="rect">
            <a:avLst/>
          </a:prstGeom>
          <a:noFill/>
          <a:ln w="9525">
            <a:noFill/>
            <a:miter lim="800000"/>
            <a:headEnd/>
            <a:tailEnd/>
          </a:ln>
        </p:spPr>
        <p:txBody>
          <a:bodyPr>
            <a:spAutoFit/>
          </a:bodyPr>
          <a:lstStyle/>
          <a:p>
            <a:pPr lvl="1">
              <a:buClr>
                <a:srgbClr val="D76823"/>
              </a:buClr>
              <a:buFont typeface="Wingdings" pitchFamily="2" charset="2"/>
              <a:buBlip>
                <a:blip r:embed="rId2"/>
              </a:buBlip>
              <a:defRPr/>
            </a:pPr>
            <a:r>
              <a:rPr lang="fr-FR" sz="1000" dirty="0" smtClean="0">
                <a:solidFill>
                  <a:schemeClr val="accent4">
                    <a:lumMod val="75000"/>
                    <a:lumOff val="25000"/>
                  </a:schemeClr>
                </a:solidFill>
                <a:latin typeface="+mj-lt"/>
              </a:rPr>
              <a:t> </a:t>
            </a:r>
            <a:r>
              <a:rPr lang="fr-FR" sz="1000" b="1" dirty="0" smtClean="0">
                <a:solidFill>
                  <a:schemeClr val="accent4">
                    <a:lumMod val="75000"/>
                    <a:lumOff val="25000"/>
                  </a:schemeClr>
                </a:solidFill>
                <a:latin typeface="+mj-lt"/>
              </a:rPr>
              <a:t>L’ouest </a:t>
            </a:r>
            <a:r>
              <a:rPr lang="fr-FR" sz="1000" b="1" dirty="0">
                <a:solidFill>
                  <a:schemeClr val="accent4">
                    <a:lumMod val="75000"/>
                    <a:lumOff val="25000"/>
                  </a:schemeClr>
                </a:solidFill>
                <a:latin typeface="+mj-lt"/>
              </a:rPr>
              <a:t>arrive également en tête des régions offrant le meilleur pouvoir d’achat </a:t>
            </a:r>
            <a:r>
              <a:rPr lang="fr-FR" sz="1000" dirty="0">
                <a:solidFill>
                  <a:schemeClr val="accent4">
                    <a:lumMod val="75000"/>
                    <a:lumOff val="25000"/>
                  </a:schemeClr>
                </a:solidFill>
                <a:latin typeface="+mj-lt"/>
              </a:rPr>
              <a:t>selon les cadres parisiens (41%).</a:t>
            </a:r>
          </a:p>
          <a:p>
            <a:pPr lvl="1">
              <a:buClr>
                <a:srgbClr val="D76823"/>
              </a:buClr>
              <a:defRPr/>
            </a:pPr>
            <a:endParaRPr lang="fr-FR" sz="1000" dirty="0">
              <a:solidFill>
                <a:schemeClr val="accent4">
                  <a:lumMod val="75000"/>
                  <a:lumOff val="25000"/>
                </a:schemeClr>
              </a:solidFill>
              <a:latin typeface="+mj-lt"/>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48" y="872440"/>
            <a:ext cx="6367165" cy="2656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240" y="5052039"/>
            <a:ext cx="6193979" cy="26219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88" y="395536"/>
            <a:ext cx="6353176" cy="247650"/>
          </a:xfrm>
          <a:prstGeom prst="rect">
            <a:avLst/>
          </a:prstGeom>
        </p:spPr>
        <p:txBody>
          <a:bodyPr>
            <a:spAutoFit/>
          </a:bodyPr>
          <a:lstStyle/>
          <a:p>
            <a:pPr lvl="1" algn="ctr">
              <a:tabLst>
                <a:tab pos="685800" algn="l"/>
              </a:tabLst>
              <a:defRPr/>
            </a:pPr>
            <a:r>
              <a:rPr lang="fr-FR" sz="1000" b="1" dirty="0">
                <a:solidFill>
                  <a:schemeClr val="bg1">
                    <a:lumMod val="50000"/>
                  </a:schemeClr>
                </a:solidFill>
                <a:latin typeface="+mj-lt"/>
                <a:cs typeface="Tahoma" pitchFamily="34" charset="0"/>
              </a:rPr>
              <a:t> </a:t>
            </a:r>
            <a:r>
              <a:rPr lang="fr-FR" sz="1000" b="1" dirty="0" smtClean="0">
                <a:solidFill>
                  <a:schemeClr val="bg1">
                    <a:lumMod val="50000"/>
                  </a:schemeClr>
                </a:solidFill>
                <a:latin typeface="+mj-lt"/>
                <a:cs typeface="Tahoma" pitchFamily="34" charset="0"/>
              </a:rPr>
              <a:t>SUR </a:t>
            </a:r>
            <a:r>
              <a:rPr lang="fr-FR" sz="1000" b="1" dirty="0" smtClean="0">
                <a:solidFill>
                  <a:schemeClr val="bg1">
                    <a:lumMod val="50000"/>
                  </a:schemeClr>
                </a:solidFill>
                <a:latin typeface="+mj-lt"/>
                <a:cs typeface="Tahoma" pitchFamily="34" charset="0"/>
              </a:rPr>
              <a:t>LES OPPORTUNITÉS PROFESSIONNELLES</a:t>
            </a:r>
            <a:endParaRPr lang="fr-FR" sz="1000" b="1" dirty="0">
              <a:solidFill>
                <a:schemeClr val="bg1">
                  <a:lumMod val="50000"/>
                </a:schemeClr>
              </a:solidFill>
              <a:latin typeface="+mj-lt"/>
              <a:cs typeface="Tahoma" pitchFamily="34" charset="0"/>
            </a:endParaRPr>
          </a:p>
        </p:txBody>
      </p:sp>
      <p:cxnSp>
        <p:nvCxnSpPr>
          <p:cNvPr id="3" name="Connecteur droit 2"/>
          <p:cNvCxnSpPr/>
          <p:nvPr/>
        </p:nvCxnSpPr>
        <p:spPr>
          <a:xfrm>
            <a:off x="1268413" y="684461"/>
            <a:ext cx="4351337" cy="12700"/>
          </a:xfrm>
          <a:prstGeom prst="line">
            <a:avLst/>
          </a:prstGeom>
          <a:ln w="12700">
            <a:solidFill>
              <a:schemeClr val="accent3">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6" name="Rectangle 16"/>
          <p:cNvSpPr>
            <a:spLocks noChangeArrowheads="1"/>
          </p:cNvSpPr>
          <p:nvPr/>
        </p:nvSpPr>
        <p:spPr bwMode="auto">
          <a:xfrm>
            <a:off x="214313" y="3707904"/>
            <a:ext cx="6238875" cy="553998"/>
          </a:xfrm>
          <a:prstGeom prst="rect">
            <a:avLst/>
          </a:prstGeom>
          <a:noFill/>
          <a:ln w="9525">
            <a:noFill/>
            <a:miter lim="800000"/>
            <a:headEnd/>
            <a:tailEnd/>
          </a:ln>
        </p:spPr>
        <p:txBody>
          <a:bodyPr>
            <a:spAutoFit/>
          </a:bodyPr>
          <a:lstStyle/>
          <a:p>
            <a:pPr lvl="1">
              <a:buClr>
                <a:srgbClr val="D76823"/>
              </a:buClr>
              <a:buFont typeface="Wingdings" pitchFamily="2" charset="2"/>
              <a:buBlip>
                <a:blip r:embed="rId2"/>
              </a:buBlip>
              <a:defRPr/>
            </a:pPr>
            <a:r>
              <a:rPr lang="fr-FR" sz="1000" dirty="0" smtClean="0">
                <a:solidFill>
                  <a:schemeClr val="accent4">
                    <a:lumMod val="75000"/>
                    <a:lumOff val="25000"/>
                  </a:schemeClr>
                </a:solidFill>
                <a:latin typeface="+mj-lt"/>
              </a:rPr>
              <a:t> </a:t>
            </a:r>
            <a:r>
              <a:rPr lang="fr-FR" sz="1000" b="1" dirty="0" smtClean="0">
                <a:solidFill>
                  <a:schemeClr val="accent4">
                    <a:lumMod val="75000"/>
                    <a:lumOff val="25000"/>
                  </a:schemeClr>
                </a:solidFill>
                <a:latin typeface="+mj-lt"/>
              </a:rPr>
              <a:t>Le </a:t>
            </a:r>
            <a:r>
              <a:rPr lang="fr-FR" sz="1000" b="1" dirty="0">
                <a:solidFill>
                  <a:schemeClr val="accent4">
                    <a:lumMod val="75000"/>
                    <a:lumOff val="25000"/>
                  </a:schemeClr>
                </a:solidFill>
                <a:latin typeface="+mj-lt"/>
              </a:rPr>
              <a:t>Rhône-Alpes est considéré comme la région offrant les meilleures opportunités professionnelles</a:t>
            </a:r>
            <a:r>
              <a:rPr lang="fr-FR" sz="1000" dirty="0">
                <a:solidFill>
                  <a:schemeClr val="accent4">
                    <a:lumMod val="75000"/>
                    <a:lumOff val="25000"/>
                  </a:schemeClr>
                </a:solidFill>
                <a:latin typeface="+mj-lt"/>
              </a:rPr>
              <a:t> selon les cadres parisiens (29</a:t>
            </a:r>
            <a:r>
              <a:rPr lang="fr-FR" sz="1000" dirty="0" smtClean="0">
                <a:solidFill>
                  <a:schemeClr val="accent4">
                    <a:lumMod val="75000"/>
                    <a:lumOff val="25000"/>
                  </a:schemeClr>
                </a:solidFill>
                <a:latin typeface="+mj-lt"/>
              </a:rPr>
              <a:t>%).</a:t>
            </a:r>
            <a:endParaRPr lang="fr-FR" sz="1000" dirty="0">
              <a:solidFill>
                <a:schemeClr val="accent4">
                  <a:lumMod val="75000"/>
                  <a:lumOff val="25000"/>
                </a:schemeClr>
              </a:solidFill>
              <a:latin typeface="+mj-lt"/>
            </a:endParaRPr>
          </a:p>
          <a:p>
            <a:pPr lvl="1">
              <a:buClr>
                <a:srgbClr val="D76823"/>
              </a:buClr>
              <a:defRPr/>
            </a:pPr>
            <a:endParaRPr lang="fr-FR" sz="1000" dirty="0">
              <a:solidFill>
                <a:schemeClr val="accent4">
                  <a:lumMod val="75000"/>
                  <a:lumOff val="25000"/>
                </a:schemeClr>
              </a:solidFill>
              <a:latin typeface="+mj-lt"/>
            </a:endParaRPr>
          </a:p>
        </p:txBody>
      </p:sp>
      <p:sp>
        <p:nvSpPr>
          <p:cNvPr id="27" name="Rectangle 26"/>
          <p:cNvSpPr/>
          <p:nvPr/>
        </p:nvSpPr>
        <p:spPr>
          <a:xfrm>
            <a:off x="31750" y="4499992"/>
            <a:ext cx="6596063" cy="246221"/>
          </a:xfrm>
          <a:prstGeom prst="rect">
            <a:avLst/>
          </a:prstGeom>
        </p:spPr>
        <p:txBody>
          <a:bodyPr>
            <a:spAutoFit/>
          </a:bodyPr>
          <a:lstStyle/>
          <a:p>
            <a:pPr lvl="1" algn="ctr">
              <a:tabLst>
                <a:tab pos="685800" algn="l"/>
              </a:tabLst>
              <a:defRPr/>
            </a:pPr>
            <a:r>
              <a:rPr lang="fr-FR" sz="1000" b="1" dirty="0">
                <a:solidFill>
                  <a:schemeClr val="bg1">
                    <a:lumMod val="50000"/>
                  </a:schemeClr>
                </a:solidFill>
                <a:latin typeface="+mj-lt"/>
                <a:cs typeface="Tahoma" pitchFamily="34" charset="0"/>
              </a:rPr>
              <a:t> </a:t>
            </a:r>
            <a:r>
              <a:rPr lang="fr-FR" sz="1000" b="1" dirty="0" smtClean="0">
                <a:solidFill>
                  <a:schemeClr val="bg1">
                    <a:lumMod val="50000"/>
                  </a:schemeClr>
                </a:solidFill>
                <a:latin typeface="+mj-lt"/>
                <a:cs typeface="Tahoma" pitchFamily="34" charset="0"/>
              </a:rPr>
              <a:t>SUR </a:t>
            </a:r>
            <a:r>
              <a:rPr lang="fr-FR" sz="1000" b="1" dirty="0" smtClean="0">
                <a:solidFill>
                  <a:schemeClr val="bg1">
                    <a:lumMod val="50000"/>
                  </a:schemeClr>
                </a:solidFill>
                <a:latin typeface="+mj-lt"/>
                <a:cs typeface="Tahoma" pitchFamily="34" charset="0"/>
              </a:rPr>
              <a:t>L’ENVIRONNEMENT POUR LA FAMILLE ET LES LOISIRS</a:t>
            </a:r>
            <a:endParaRPr lang="fr-FR" sz="1000" b="1" dirty="0">
              <a:solidFill>
                <a:schemeClr val="bg1">
                  <a:lumMod val="50000"/>
                </a:schemeClr>
              </a:solidFill>
              <a:latin typeface="+mj-lt"/>
              <a:cs typeface="Tahoma" pitchFamily="34" charset="0"/>
            </a:endParaRPr>
          </a:p>
        </p:txBody>
      </p:sp>
      <p:cxnSp>
        <p:nvCxnSpPr>
          <p:cNvPr id="28" name="Connecteur droit 27"/>
          <p:cNvCxnSpPr/>
          <p:nvPr/>
        </p:nvCxnSpPr>
        <p:spPr>
          <a:xfrm>
            <a:off x="1398588" y="4800029"/>
            <a:ext cx="4211637" cy="15875"/>
          </a:xfrm>
          <a:prstGeom prst="line">
            <a:avLst/>
          </a:prstGeom>
          <a:ln w="12700">
            <a:solidFill>
              <a:schemeClr val="accent3">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4" name="Rectangle 16"/>
          <p:cNvSpPr>
            <a:spLocks noChangeArrowheads="1"/>
          </p:cNvSpPr>
          <p:nvPr/>
        </p:nvSpPr>
        <p:spPr bwMode="auto">
          <a:xfrm>
            <a:off x="309563" y="7767409"/>
            <a:ext cx="6234112" cy="400110"/>
          </a:xfrm>
          <a:prstGeom prst="rect">
            <a:avLst/>
          </a:prstGeom>
          <a:noFill/>
          <a:ln w="9525">
            <a:noFill/>
            <a:miter lim="800000"/>
            <a:headEnd/>
            <a:tailEnd/>
          </a:ln>
        </p:spPr>
        <p:txBody>
          <a:bodyPr>
            <a:spAutoFit/>
          </a:bodyPr>
          <a:lstStyle/>
          <a:p>
            <a:pPr lvl="1">
              <a:buClr>
                <a:srgbClr val="D76823"/>
              </a:buClr>
              <a:buBlip>
                <a:blip r:embed="rId2"/>
              </a:buBlip>
              <a:defRPr/>
            </a:pPr>
            <a:r>
              <a:rPr lang="fr-FR" sz="1000" dirty="0" smtClean="0">
                <a:solidFill>
                  <a:schemeClr val="accent4">
                    <a:lumMod val="75000"/>
                    <a:lumOff val="25000"/>
                  </a:schemeClr>
                </a:solidFill>
                <a:latin typeface="+mj-lt"/>
              </a:rPr>
              <a:t> </a:t>
            </a:r>
            <a:r>
              <a:rPr lang="fr-FR" sz="1000" b="1" dirty="0" smtClean="0">
                <a:solidFill>
                  <a:schemeClr val="accent4">
                    <a:lumMod val="75000"/>
                    <a:lumOff val="25000"/>
                  </a:schemeClr>
                </a:solidFill>
                <a:latin typeface="+mj-lt"/>
              </a:rPr>
              <a:t>L’ouest</a:t>
            </a:r>
            <a:r>
              <a:rPr lang="fr-FR" sz="1000" b="1" dirty="0">
                <a:solidFill>
                  <a:schemeClr val="accent4">
                    <a:lumMod val="75000"/>
                    <a:lumOff val="25000"/>
                  </a:schemeClr>
                </a:solidFill>
                <a:latin typeface="+mj-lt"/>
              </a:rPr>
              <a:t>, et particulièrement le Sud-Ouest, arrive encore en tête des régions offrant le meilleur environnement pour la famille et les loisirs </a:t>
            </a:r>
            <a:r>
              <a:rPr lang="fr-FR" sz="1000" dirty="0">
                <a:solidFill>
                  <a:schemeClr val="accent4">
                    <a:lumMod val="75000"/>
                    <a:lumOff val="25000"/>
                  </a:schemeClr>
                </a:solidFill>
                <a:latin typeface="+mj-lt"/>
              </a:rPr>
              <a:t>selon les cadres parisiens (46%).</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921" y="956347"/>
            <a:ext cx="6189663" cy="2573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663" y="5099719"/>
            <a:ext cx="6139011" cy="2469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8"/>
          <p:cNvSpPr>
            <a:spLocks noChangeArrowheads="1"/>
          </p:cNvSpPr>
          <p:nvPr/>
        </p:nvSpPr>
        <p:spPr bwMode="auto">
          <a:xfrm>
            <a:off x="548110" y="611560"/>
            <a:ext cx="6119812" cy="2506662"/>
          </a:xfrm>
          <a:prstGeom prst="roundRect">
            <a:avLst>
              <a:gd name="adj" fmla="val 16667"/>
            </a:avLst>
          </a:prstGeom>
          <a:noFill/>
          <a:ln w="12700" cap="rnd" algn="ctr">
            <a:solidFill>
              <a:srgbClr val="92BEE7"/>
            </a:solidFill>
            <a:prstDash val="sysDot"/>
            <a:round/>
            <a:headEnd/>
            <a:tailEnd/>
          </a:ln>
        </p:spPr>
        <p:txBody>
          <a:bodyPr/>
          <a:lstStyle/>
          <a:p>
            <a:endParaRPr lang="fr-FR"/>
          </a:p>
        </p:txBody>
      </p:sp>
      <p:sp>
        <p:nvSpPr>
          <p:cNvPr id="6151" name="Text Box 10"/>
          <p:cNvSpPr txBox="1">
            <a:spLocks noChangeArrowheads="1"/>
          </p:cNvSpPr>
          <p:nvPr/>
        </p:nvSpPr>
        <p:spPr bwMode="auto">
          <a:xfrm>
            <a:off x="548110" y="813172"/>
            <a:ext cx="5753100" cy="2174652"/>
          </a:xfrm>
          <a:prstGeom prst="rect">
            <a:avLst/>
          </a:prstGeom>
          <a:noFill/>
          <a:ln w="12700" cap="rnd" algn="ctr">
            <a:noFill/>
            <a:prstDash val="sysDot"/>
            <a:miter lim="800000"/>
            <a:headEnd/>
            <a:tailEnd/>
          </a:ln>
        </p:spPr>
        <p:txBody>
          <a:bodyPr/>
          <a:lstStyle/>
          <a:p>
            <a:pPr lvl="1">
              <a:buClr>
                <a:srgbClr val="D76823"/>
              </a:buClr>
              <a:defRPr/>
            </a:pPr>
            <a:r>
              <a:rPr lang="fr-FR" sz="1000" dirty="0">
                <a:solidFill>
                  <a:schemeClr val="accent4">
                    <a:lumMod val="75000"/>
                    <a:lumOff val="25000"/>
                  </a:schemeClr>
                </a:solidFill>
                <a:latin typeface="+mj-lt"/>
              </a:rPr>
              <a:t>CADREMPLOI est le premier site emploi pour les cadres et les dirigeants en France. Véritable média de recrutement, CADREMPLOI met tous les moyens en œuvre pour répondre aux attentes des candidats en leur offrant les services clés d’une recherche d’emploi réussie : consultation d’offres, dépôt de CV, alertes email, annuaires des recruteurs, actualités et conseils. CADREMPLOI, c’est plus de 12 000 offres d’emploi actualisées en permanence, 2 millions de CV uniques, </a:t>
            </a:r>
            <a:r>
              <a:rPr lang="fr-FR" sz="1000" dirty="0" smtClean="0">
                <a:solidFill>
                  <a:schemeClr val="accent4">
                    <a:lumMod val="75000"/>
                    <a:lumOff val="25000"/>
                  </a:schemeClr>
                </a:solidFill>
                <a:latin typeface="+mj-lt"/>
              </a:rPr>
              <a:t>4,5 </a:t>
            </a:r>
            <a:r>
              <a:rPr lang="fr-FR" sz="1000" dirty="0">
                <a:solidFill>
                  <a:schemeClr val="accent4">
                    <a:lumMod val="75000"/>
                    <a:lumOff val="25000"/>
                  </a:schemeClr>
                </a:solidFill>
                <a:latin typeface="+mj-lt"/>
              </a:rPr>
              <a:t>millions de visites et </a:t>
            </a:r>
            <a:r>
              <a:rPr lang="fr-FR" sz="1000" dirty="0" smtClean="0">
                <a:solidFill>
                  <a:schemeClr val="accent4">
                    <a:lumMod val="75000"/>
                    <a:lumOff val="25000"/>
                  </a:schemeClr>
                </a:solidFill>
                <a:latin typeface="+mj-lt"/>
              </a:rPr>
              <a:t>19 </a:t>
            </a:r>
            <a:r>
              <a:rPr lang="fr-FR" sz="1000" dirty="0">
                <a:solidFill>
                  <a:schemeClr val="accent4">
                    <a:lumMod val="75000"/>
                    <a:lumOff val="25000"/>
                  </a:schemeClr>
                </a:solidFill>
                <a:latin typeface="+mj-lt"/>
              </a:rPr>
              <a:t>millions de pages vues par mois*. Avec ses applications </a:t>
            </a:r>
            <a:r>
              <a:rPr lang="fr-FR" sz="1000" dirty="0" err="1">
                <a:solidFill>
                  <a:schemeClr val="accent4">
                    <a:lumMod val="75000"/>
                    <a:lumOff val="25000"/>
                  </a:schemeClr>
                </a:solidFill>
                <a:latin typeface="+mj-lt"/>
              </a:rPr>
              <a:t>Iphone</a:t>
            </a:r>
            <a:r>
              <a:rPr lang="fr-FR" sz="1000" dirty="0">
                <a:solidFill>
                  <a:schemeClr val="accent4">
                    <a:lumMod val="75000"/>
                    <a:lumOff val="25000"/>
                  </a:schemeClr>
                </a:solidFill>
                <a:latin typeface="+mj-lt"/>
              </a:rPr>
              <a:t>, </a:t>
            </a:r>
            <a:r>
              <a:rPr lang="fr-FR" sz="1000" dirty="0" err="1">
                <a:solidFill>
                  <a:schemeClr val="accent4">
                    <a:lumMod val="75000"/>
                    <a:lumOff val="25000"/>
                  </a:schemeClr>
                </a:solidFill>
                <a:latin typeface="+mj-lt"/>
              </a:rPr>
              <a:t>Ipad</a:t>
            </a:r>
            <a:r>
              <a:rPr lang="fr-FR" sz="1000" dirty="0">
                <a:solidFill>
                  <a:schemeClr val="accent4">
                    <a:lumMod val="75000"/>
                    <a:lumOff val="25000"/>
                  </a:schemeClr>
                </a:solidFill>
                <a:latin typeface="+mj-lt"/>
              </a:rPr>
              <a:t>, Android et sa version M, CADREMPLOI est n°1 de l’emploi sur le mobile**. </a:t>
            </a:r>
          </a:p>
          <a:p>
            <a:pPr lvl="1">
              <a:buClr>
                <a:srgbClr val="D76823"/>
              </a:buClr>
              <a:buFont typeface="Wingdings" pitchFamily="2" charset="2"/>
              <a:buBlip>
                <a:blip r:embed="rId2"/>
              </a:buBlip>
              <a:defRPr/>
            </a:pPr>
            <a:endParaRPr lang="fr-FR" sz="1000" dirty="0">
              <a:solidFill>
                <a:schemeClr val="accent4">
                  <a:lumMod val="75000"/>
                  <a:lumOff val="25000"/>
                </a:schemeClr>
              </a:solidFill>
              <a:latin typeface="+mj-lt"/>
            </a:endParaRPr>
          </a:p>
          <a:p>
            <a:pPr lvl="1">
              <a:buClr>
                <a:srgbClr val="D76823"/>
              </a:buClr>
              <a:buFontTx/>
              <a:buBlip>
                <a:blip r:embed="rId2"/>
              </a:buBlip>
              <a:defRPr/>
            </a:pPr>
            <a:r>
              <a:rPr lang="fr-FR" sz="900" dirty="0">
                <a:solidFill>
                  <a:schemeClr val="accent4">
                    <a:lumMod val="75000"/>
                    <a:lumOff val="25000"/>
                  </a:schemeClr>
                </a:solidFill>
                <a:latin typeface="+mj-lt"/>
              </a:rPr>
              <a:t>* Source </a:t>
            </a:r>
            <a:r>
              <a:rPr lang="fr-FR" sz="900" dirty="0" err="1">
                <a:solidFill>
                  <a:schemeClr val="accent4">
                    <a:lumMod val="75000"/>
                    <a:lumOff val="25000"/>
                  </a:schemeClr>
                </a:solidFill>
                <a:latin typeface="+mj-lt"/>
              </a:rPr>
              <a:t>Xiti</a:t>
            </a:r>
            <a:r>
              <a:rPr lang="fr-FR" sz="900" dirty="0">
                <a:solidFill>
                  <a:schemeClr val="accent4">
                    <a:lumMod val="75000"/>
                    <a:lumOff val="25000"/>
                  </a:schemeClr>
                </a:solidFill>
                <a:latin typeface="+mj-lt"/>
              </a:rPr>
              <a:t>, </a:t>
            </a:r>
            <a:r>
              <a:rPr lang="fr-FR" sz="900" dirty="0" smtClean="0">
                <a:solidFill>
                  <a:schemeClr val="accent4">
                    <a:lumMod val="75000"/>
                    <a:lumOff val="25000"/>
                  </a:schemeClr>
                </a:solidFill>
                <a:latin typeface="+mj-lt"/>
              </a:rPr>
              <a:t>Janvier 2013 ** </a:t>
            </a:r>
            <a:r>
              <a:rPr lang="fr-FR" sz="900" dirty="0">
                <a:solidFill>
                  <a:schemeClr val="accent4">
                    <a:lumMod val="75000"/>
                    <a:lumOff val="25000"/>
                  </a:schemeClr>
                </a:solidFill>
                <a:latin typeface="+mj-lt"/>
              </a:rPr>
              <a:t>Source OJD, </a:t>
            </a:r>
            <a:r>
              <a:rPr lang="fr-FR" sz="900" dirty="0" smtClean="0">
                <a:solidFill>
                  <a:schemeClr val="accent4">
                    <a:lumMod val="75000"/>
                    <a:lumOff val="25000"/>
                  </a:schemeClr>
                </a:solidFill>
                <a:latin typeface="+mj-lt"/>
              </a:rPr>
              <a:t>Janvier 2013. </a:t>
            </a:r>
            <a:endParaRPr lang="fr-FR" sz="900" dirty="0">
              <a:solidFill>
                <a:schemeClr val="accent4">
                  <a:lumMod val="75000"/>
                  <a:lumOff val="25000"/>
                </a:schemeClr>
              </a:solidFill>
              <a:latin typeface="+mj-lt"/>
            </a:endParaRPr>
          </a:p>
          <a:p>
            <a:pPr lvl="1">
              <a:buClr>
                <a:srgbClr val="D76823"/>
              </a:buClr>
              <a:buFontTx/>
              <a:buBlip>
                <a:blip r:embed="rId2"/>
              </a:buBlip>
              <a:defRPr/>
            </a:pPr>
            <a:r>
              <a:rPr lang="fr-FR" sz="900" dirty="0">
                <a:solidFill>
                  <a:schemeClr val="accent4">
                    <a:lumMod val="75000"/>
                    <a:lumOff val="25000"/>
                  </a:schemeClr>
                </a:solidFill>
                <a:latin typeface="+mj-lt"/>
              </a:rPr>
              <a:t>Téléchargez les applications mobiles : http://www.cadremploi.fr/mobile/ Twitter : http://twitter.com/cadremploi Facebook : http://www.facebook.com/Cadremploi Contact Presse Virginie Plé - Responsable Communication et Relations Presse relationspresse@cadremploi.fr</a:t>
            </a:r>
          </a:p>
          <a:p>
            <a:pPr lvl="1">
              <a:buClr>
                <a:srgbClr val="D76823"/>
              </a:buClr>
              <a:buFont typeface="Wingdings" pitchFamily="2" charset="2"/>
              <a:buBlip>
                <a:blip r:embed="rId3"/>
              </a:buBlip>
              <a:defRPr/>
            </a:pPr>
            <a:endParaRPr lang="fr-FR" sz="900" dirty="0">
              <a:solidFill>
                <a:schemeClr val="accent2"/>
              </a:solidFill>
              <a:latin typeface="Tahoma" pitchFamily="34" charset="0"/>
            </a:endParaRPr>
          </a:p>
          <a:p>
            <a:pPr lvl="1">
              <a:buClr>
                <a:srgbClr val="D76823"/>
              </a:buClr>
              <a:buFont typeface="Wingdings" pitchFamily="2" charset="2"/>
              <a:buBlip>
                <a:blip r:embed="rId3"/>
              </a:buBlip>
              <a:defRPr/>
            </a:pPr>
            <a:endParaRPr lang="fr-FR" sz="1000" b="1" dirty="0">
              <a:solidFill>
                <a:schemeClr val="accent2"/>
              </a:solidFill>
              <a:latin typeface="Tahoma" pitchFamily="34" charset="0"/>
            </a:endParaRPr>
          </a:p>
          <a:p>
            <a:pPr lvl="1">
              <a:buFontTx/>
              <a:buBlip>
                <a:blip r:embed="rId3"/>
              </a:buBlip>
              <a:defRPr/>
            </a:pPr>
            <a:endParaRPr lang="fr-FR" sz="1000" dirty="0">
              <a:solidFill>
                <a:schemeClr val="accent2"/>
              </a:solidFill>
              <a:latin typeface="Tahoma" pitchFamily="34" charset="0"/>
            </a:endParaRPr>
          </a:p>
          <a:p>
            <a:pPr>
              <a:defRPr/>
            </a:pPr>
            <a:endParaRPr lang="fr-FR" sz="1000" dirty="0">
              <a:solidFill>
                <a:schemeClr val="accent2"/>
              </a:solidFill>
            </a:endParaRPr>
          </a:p>
        </p:txBody>
      </p:sp>
      <p:sp>
        <p:nvSpPr>
          <p:cNvPr id="12" name="AutoShape 9"/>
          <p:cNvSpPr>
            <a:spLocks noChangeArrowheads="1"/>
          </p:cNvSpPr>
          <p:nvPr/>
        </p:nvSpPr>
        <p:spPr bwMode="auto">
          <a:xfrm rot="16200000">
            <a:off x="-523452" y="1611684"/>
            <a:ext cx="2500312" cy="500063"/>
          </a:xfrm>
          <a:prstGeom prst="roundRect">
            <a:avLst>
              <a:gd name="adj" fmla="val 16667"/>
            </a:avLst>
          </a:prstGeom>
          <a:solidFill>
            <a:schemeClr val="tx1">
              <a:lumMod val="65000"/>
              <a:lumOff val="35000"/>
            </a:schemeClr>
          </a:solidFill>
          <a:ln w="12700" cap="rnd" algn="ctr">
            <a:solidFill>
              <a:srgbClr val="92BEE7"/>
            </a:solidFill>
            <a:prstDash val="sysDot"/>
            <a:round/>
            <a:headEnd/>
            <a:tailEnd/>
          </a:ln>
        </p:spPr>
        <p:txBody>
          <a:bodyPr/>
          <a:lstStyle/>
          <a:p>
            <a:pPr algn="ctr">
              <a:defRPr/>
            </a:pPr>
            <a:r>
              <a:rPr lang="fr-FR" sz="1000" b="1" dirty="0">
                <a:solidFill>
                  <a:schemeClr val="bg1"/>
                </a:solidFill>
                <a:latin typeface="Tahoma" pitchFamily="34" charset="0"/>
              </a:rPr>
              <a:t>A PROPOS</a:t>
            </a:r>
            <a:endParaRPr lang="fr-FR" sz="1000" b="1"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8161</TotalTime>
  <Words>564</Words>
  <Application>Microsoft Office PowerPoint</Application>
  <PresentationFormat>Affichage à l'écran (4:3)</PresentationFormat>
  <Paragraphs>48</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Modèle par défaut</vt:lpstr>
      <vt:lpstr>Présentation PowerPoint</vt:lpstr>
      <vt:lpstr>Présentation PowerPoint</vt:lpstr>
      <vt:lpstr>Présentation PowerPoint</vt:lpstr>
      <vt:lpstr>Présentation PowerPoint</vt:lpstr>
      <vt:lpstr>Présentation PowerPoint</vt:lpstr>
      <vt:lpstr>Présentation PowerPoint</vt:lpstr>
    </vt:vector>
  </TitlesOfParts>
  <Company>N.T.A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cthomas</dc:creator>
  <cp:lastModifiedBy>mmarchadier</cp:lastModifiedBy>
  <cp:revision>326</cp:revision>
  <cp:lastPrinted>2012-09-18T12:21:50Z</cp:lastPrinted>
  <dcterms:created xsi:type="dcterms:W3CDTF">2009-04-17T13:31:13Z</dcterms:created>
  <dcterms:modified xsi:type="dcterms:W3CDTF">2013-03-20T16:22:21Z</dcterms:modified>
</cp:coreProperties>
</file>