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6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7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8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9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10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11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9" r:id="rId1"/>
    <p:sldMasterId id="2147483991" r:id="rId2"/>
    <p:sldMasterId id="2147484032" r:id="rId3"/>
    <p:sldMasterId id="2147484054" r:id="rId4"/>
    <p:sldMasterId id="2147484059" r:id="rId5"/>
    <p:sldMasterId id="2147484064" r:id="rId6"/>
    <p:sldMasterId id="2147484069" r:id="rId7"/>
    <p:sldMasterId id="2147484074" r:id="rId8"/>
    <p:sldMasterId id="2147484079" r:id="rId9"/>
    <p:sldMasterId id="2147484103" r:id="rId10"/>
    <p:sldMasterId id="2147484109" r:id="rId11"/>
    <p:sldMasterId id="2147484138" r:id="rId12"/>
  </p:sldMasterIdLst>
  <p:notesMasterIdLst>
    <p:notesMasterId r:id="rId32"/>
  </p:notesMasterIdLst>
  <p:handoutMasterIdLst>
    <p:handoutMasterId r:id="rId33"/>
  </p:handoutMasterIdLst>
  <p:sldIdLst>
    <p:sldId id="1937" r:id="rId13"/>
    <p:sldId id="1964" r:id="rId14"/>
    <p:sldId id="1948" r:id="rId15"/>
    <p:sldId id="1949" r:id="rId16"/>
    <p:sldId id="1950" r:id="rId17"/>
    <p:sldId id="1956" r:id="rId18"/>
    <p:sldId id="1957" r:id="rId19"/>
    <p:sldId id="1951" r:id="rId20"/>
    <p:sldId id="1953" r:id="rId21"/>
    <p:sldId id="1952" r:id="rId22"/>
    <p:sldId id="1960" r:id="rId23"/>
    <p:sldId id="1958" r:id="rId24"/>
    <p:sldId id="1955" r:id="rId25"/>
    <p:sldId id="1959" r:id="rId26"/>
    <p:sldId id="1961" r:id="rId27"/>
    <p:sldId id="1962" r:id="rId28"/>
    <p:sldId id="1963" r:id="rId29"/>
    <p:sldId id="1954" r:id="rId30"/>
    <p:sldId id="1965" r:id="rId31"/>
  </p:sldIdLst>
  <p:sldSz cx="9144000" cy="5143500" type="screen16x9"/>
  <p:notesSz cx="6805613" cy="99393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2"/>
    <a:srgbClr val="27AADD"/>
    <a:srgbClr val="00ACE4"/>
    <a:srgbClr val="29A8E4"/>
    <a:srgbClr val="113E59"/>
    <a:srgbClr val="E47D3A"/>
    <a:srgbClr val="4EA5D8"/>
    <a:srgbClr val="FF7F00"/>
    <a:srgbClr val="EF2A4B"/>
    <a:srgbClr val="EE7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94609" autoAdjust="0"/>
  </p:normalViewPr>
  <p:slideViewPr>
    <p:cSldViewPr>
      <p:cViewPr varScale="1">
        <p:scale>
          <a:sx n="143" d="100"/>
          <a:sy n="143" d="100"/>
        </p:scale>
        <p:origin x="84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30" y="-7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21" Type="http://schemas.openxmlformats.org/officeDocument/2006/relationships/slide" Target="slides/slide9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franco\AppData\Local\Microsoft\Windows\INetCache\Content.Outlook\RHM6HEUA\Soft%20Skills%20-%20Tables2404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2304201'!$A$332:$A$336</c:f>
              <c:strCache>
                <c:ptCount val="5"/>
                <c:pt idx="0">
                  <c:v>18-25 ans</c:v>
                </c:pt>
                <c:pt idx="1">
                  <c:v>26-35 ans</c:v>
                </c:pt>
                <c:pt idx="2">
                  <c:v>36-45 ans</c:v>
                </c:pt>
                <c:pt idx="3">
                  <c:v>46-55ans</c:v>
                </c:pt>
                <c:pt idx="4">
                  <c:v>56-65 ans</c:v>
                </c:pt>
              </c:strCache>
            </c:strRef>
          </c:cat>
          <c:val>
            <c:numRef>
              <c:f>'FR Soft Skills - Tables 2304201'!$B$332:$B$336</c:f>
              <c:numCache>
                <c:formatCode>0.0"%";\ ;\ ;</c:formatCode>
                <c:ptCount val="5"/>
                <c:pt idx="0">
                  <c:v>1.3668320476499076</c:v>
                </c:pt>
                <c:pt idx="1">
                  <c:v>17.458480544480267</c:v>
                </c:pt>
                <c:pt idx="2">
                  <c:v>29.464072071844839</c:v>
                </c:pt>
                <c:pt idx="3">
                  <c:v>38.172002528799645</c:v>
                </c:pt>
                <c:pt idx="4">
                  <c:v>13.538612807225268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4E-410B-BAE2-56C55EBCE8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46784720"/>
        <c:axId val="446788328"/>
      </c:barChart>
      <c:catAx>
        <c:axId val="446784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6788328"/>
        <c:crosses val="autoZero"/>
        <c:auto val="1"/>
        <c:lblAlgn val="ctr"/>
        <c:lblOffset val="100"/>
        <c:noMultiLvlLbl val="0"/>
      </c:catAx>
      <c:valAx>
        <c:axId val="446788328"/>
        <c:scaling>
          <c:orientation val="minMax"/>
        </c:scaling>
        <c:delete val="1"/>
        <c:axPos val="l"/>
        <c:numFmt formatCode="0.0&quot;%&quot;;\ ;\ ;" sourceLinked="1"/>
        <c:majorTickMark val="none"/>
        <c:minorTickMark val="none"/>
        <c:tickLblPos val="nextTo"/>
        <c:crossAx val="446784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433060090983112"/>
          <c:y val="3.7274564925514904E-2"/>
          <c:w val="0.30512789039145677"/>
          <c:h val="0.8846297517732767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2304201'!$A$166:$A$190</c:f>
              <c:strCache>
                <c:ptCount val="25"/>
                <c:pt idx="0">
                  <c:v>Assertivité</c:v>
                </c:pt>
                <c:pt idx="1">
                  <c:v>Pouvoir de négociation</c:v>
                </c:pt>
                <c:pt idx="2">
                  <c:v>Esprit critique</c:v>
                </c:pt>
                <c:pt idx="3">
                  <c:v>Confiance en soi</c:v>
                </c:pt>
                <c:pt idx="4">
                  <c:v>Fidélité</c:v>
                </c:pt>
                <c:pt idx="5">
                  <c:v>Prise de recul, ouverture à la critique</c:v>
                </c:pt>
                <c:pt idx="6">
                  <c:v>Créativité</c:v>
                </c:pt>
                <c:pt idx="7">
                  <c:v>Motivation</c:v>
                </c:pt>
                <c:pt idx="8">
                  <c:v>Influence, leadership</c:v>
                </c:pt>
                <c:pt idx="9">
                  <c:v>Faculté à communiquer, prise de parole</c:v>
                </c:pt>
                <c:pt idx="10">
                  <c:v>Amabilité, courtoisie</c:v>
                </c:pt>
                <c:pt idx="11">
                  <c:v>Organisation, gestion du temps</c:v>
                </c:pt>
                <c:pt idx="12">
                  <c:v>Capacité de jugement, prise de décision</c:v>
                </c:pt>
                <c:pt idx="13">
                  <c:v>Fiabilité</c:v>
                </c:pt>
                <c:pt idx="14">
                  <c:v>Capacité à travailler sous pression, gestion du stress</c:v>
                </c:pt>
                <c:pt idx="15">
                  <c:v>Persévérance, résilience</c:v>
                </c:pt>
                <c:pt idx="16">
                  <c:v>Proactivité, prise d’initiative, force de proposition</c:v>
                </c:pt>
                <c:pt idx="17">
                  <c:v>Rigueur</c:v>
                </c:pt>
                <c:pt idx="18">
                  <c:v>Ouverture d’esprit</c:v>
                </c:pt>
                <c:pt idx="19">
                  <c:v>Empathie</c:v>
                </c:pt>
                <c:pt idx="20">
                  <c:v>Capacité à trouver des solutions</c:v>
                </c:pt>
                <c:pt idx="21">
                  <c:v>Adaptation</c:v>
                </c:pt>
                <c:pt idx="22">
                  <c:v>Capacité à travailler en équipe</c:v>
                </c:pt>
                <c:pt idx="23">
                  <c:v>Autonomie</c:v>
                </c:pt>
                <c:pt idx="24">
                  <c:v>Ecoute</c:v>
                </c:pt>
              </c:strCache>
            </c:strRef>
          </c:cat>
          <c:val>
            <c:numRef>
              <c:f>'FR Soft Skills - Tables 2304201'!$B$166:$B$190</c:f>
              <c:numCache>
                <c:formatCode>0.0"%";\ ;\ ;</c:formatCode>
                <c:ptCount val="25"/>
                <c:pt idx="0">
                  <c:v>9.4391804175366509</c:v>
                </c:pt>
                <c:pt idx="1">
                  <c:v>22.168085371434287</c:v>
                </c:pt>
                <c:pt idx="2">
                  <c:v>22.876351956358583</c:v>
                </c:pt>
                <c:pt idx="3">
                  <c:v>23.097456302396768</c:v>
                </c:pt>
                <c:pt idx="4">
                  <c:v>23.941596402470928</c:v>
                </c:pt>
                <c:pt idx="5">
                  <c:v>24.569553486537753</c:v>
                </c:pt>
                <c:pt idx="6">
                  <c:v>25.175452410012873</c:v>
                </c:pt>
                <c:pt idx="7">
                  <c:v>32.67404584992515</c:v>
                </c:pt>
                <c:pt idx="8">
                  <c:v>33.563070078603658</c:v>
                </c:pt>
                <c:pt idx="9">
                  <c:v>33.84204186119711</c:v>
                </c:pt>
                <c:pt idx="10">
                  <c:v>36.593263085194856</c:v>
                </c:pt>
                <c:pt idx="11">
                  <c:v>37.080041420370435</c:v>
                </c:pt>
                <c:pt idx="12">
                  <c:v>38.453540561961695</c:v>
                </c:pt>
                <c:pt idx="13">
                  <c:v>39.019476686863335</c:v>
                </c:pt>
                <c:pt idx="14">
                  <c:v>39.924869938681674</c:v>
                </c:pt>
                <c:pt idx="15">
                  <c:v>40.331722676710314</c:v>
                </c:pt>
                <c:pt idx="16">
                  <c:v>43.234418631576787</c:v>
                </c:pt>
                <c:pt idx="17">
                  <c:v>46.048428622160706</c:v>
                </c:pt>
                <c:pt idx="18">
                  <c:v>46.763152151957748</c:v>
                </c:pt>
                <c:pt idx="19">
                  <c:v>46.867823235669768</c:v>
                </c:pt>
                <c:pt idx="20">
                  <c:v>48.04342790294595</c:v>
                </c:pt>
                <c:pt idx="21">
                  <c:v>55.209405064524589</c:v>
                </c:pt>
                <c:pt idx="22">
                  <c:v>57.618481835632203</c:v>
                </c:pt>
                <c:pt idx="23">
                  <c:v>58.119709675395306</c:v>
                </c:pt>
                <c:pt idx="24">
                  <c:v>61.616856860627998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CC-4EC5-B48D-2F93755C2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4492840"/>
        <c:axId val="524490872"/>
      </c:barChart>
      <c:catAx>
        <c:axId val="524492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4490872"/>
        <c:crosses val="autoZero"/>
        <c:auto val="1"/>
        <c:lblAlgn val="ctr"/>
        <c:lblOffset val="100"/>
        <c:noMultiLvlLbl val="0"/>
      </c:catAx>
      <c:valAx>
        <c:axId val="524490872"/>
        <c:scaling>
          <c:orientation val="minMax"/>
        </c:scaling>
        <c:delete val="1"/>
        <c:axPos val="b"/>
        <c:numFmt formatCode="0.0&quot;%&quot;;\ ;\ ;" sourceLinked="1"/>
        <c:majorTickMark val="none"/>
        <c:minorTickMark val="none"/>
        <c:tickLblPos val="nextTo"/>
        <c:crossAx val="524492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58522472607199"/>
          <c:y val="3.6604947458668116E-2"/>
          <c:w val="0.41879556498684489"/>
          <c:h val="0.92679010508266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'FR Soft Skills - Tables 2304201'!$B$294</c:f>
              <c:strCache>
                <c:ptCount val="1"/>
              </c:strCache>
            </c:strRef>
          </c:tx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2304201'!$A$295:$A$320</c:f>
              <c:strCache>
                <c:ptCount val="26"/>
                <c:pt idx="0">
                  <c:v>Autre, précisez:</c:v>
                </c:pt>
                <c:pt idx="1">
                  <c:v>Pouvoir de négociation</c:v>
                </c:pt>
                <c:pt idx="2">
                  <c:v>Influence, leadership</c:v>
                </c:pt>
                <c:pt idx="3">
                  <c:v>Assertivité</c:v>
                </c:pt>
                <c:pt idx="4">
                  <c:v>Esprit critique</c:v>
                </c:pt>
                <c:pt idx="5">
                  <c:v>Empathie</c:v>
                </c:pt>
                <c:pt idx="6">
                  <c:v>Faculté à communiquer, prise de parole</c:v>
                </c:pt>
                <c:pt idx="7">
                  <c:v>Prise de recul, ouverture à la critique</c:v>
                </c:pt>
                <c:pt idx="8">
                  <c:v>Créativité</c:v>
                </c:pt>
                <c:pt idx="9">
                  <c:v>Fidélité</c:v>
                </c:pt>
                <c:pt idx="10">
                  <c:v>Confiance en soi</c:v>
                </c:pt>
                <c:pt idx="11">
                  <c:v>Capacité de jugement, prise de décision</c:v>
                </c:pt>
                <c:pt idx="12">
                  <c:v>Ouverture d’esprit</c:v>
                </c:pt>
                <c:pt idx="13">
                  <c:v>Persévérance, résilience</c:v>
                </c:pt>
                <c:pt idx="14">
                  <c:v>Amabilité, courtoisie</c:v>
                </c:pt>
                <c:pt idx="15">
                  <c:v>Capacité à travailler sous pression, gestion du stress</c:v>
                </c:pt>
                <c:pt idx="16">
                  <c:v>Organisation, gestion du temps</c:v>
                </c:pt>
                <c:pt idx="17">
                  <c:v>Ecoute</c:v>
                </c:pt>
                <c:pt idx="18">
                  <c:v>Proactivité, prise d’initiative, force de proposition</c:v>
                </c:pt>
                <c:pt idx="19">
                  <c:v>Rigueur</c:v>
                </c:pt>
                <c:pt idx="20">
                  <c:v>Adaptation</c:v>
                </c:pt>
                <c:pt idx="21">
                  <c:v>Capacité à trouver des solutions</c:v>
                </c:pt>
                <c:pt idx="22">
                  <c:v>Motivation</c:v>
                </c:pt>
                <c:pt idx="23">
                  <c:v>Autonomie</c:v>
                </c:pt>
                <c:pt idx="24">
                  <c:v>Fiabilité</c:v>
                </c:pt>
                <c:pt idx="25">
                  <c:v>Capacité à travailler en équipe</c:v>
                </c:pt>
              </c:strCache>
            </c:strRef>
          </c:cat>
          <c:val>
            <c:numRef>
              <c:f>'FR Soft Skills - Tables 2304201'!$B$295:$B$320</c:f>
              <c:numCache>
                <c:formatCode>0.0"%";\ ;\ ;</c:formatCode>
                <c:ptCount val="26"/>
                <c:pt idx="0">
                  <c:v>0.62571821479519985</c:v>
                </c:pt>
                <c:pt idx="1">
                  <c:v>3.07759234266927</c:v>
                </c:pt>
                <c:pt idx="2">
                  <c:v>3.8894893710921949</c:v>
                </c:pt>
                <c:pt idx="3">
                  <c:v>4.4310262348731282</c:v>
                </c:pt>
                <c:pt idx="4">
                  <c:v>6.0200046030175436</c:v>
                </c:pt>
                <c:pt idx="5">
                  <c:v>7.3734384952214027</c:v>
                </c:pt>
                <c:pt idx="6">
                  <c:v>8.2193346778488134</c:v>
                </c:pt>
                <c:pt idx="7">
                  <c:v>8.8628690042432066</c:v>
                </c:pt>
                <c:pt idx="8">
                  <c:v>8.962416863365819</c:v>
                </c:pt>
                <c:pt idx="9">
                  <c:v>9.8253126230954724</c:v>
                </c:pt>
                <c:pt idx="10">
                  <c:v>10.010674902226253</c:v>
                </c:pt>
                <c:pt idx="11">
                  <c:v>10.519029146299646</c:v>
                </c:pt>
                <c:pt idx="12">
                  <c:v>13.529439715056899</c:v>
                </c:pt>
                <c:pt idx="13">
                  <c:v>15.389594782340261</c:v>
                </c:pt>
                <c:pt idx="14">
                  <c:v>16.607848592223124</c:v>
                </c:pt>
                <c:pt idx="15">
                  <c:v>17.89328417601801</c:v>
                </c:pt>
                <c:pt idx="16">
                  <c:v>19.940434591426037</c:v>
                </c:pt>
                <c:pt idx="17">
                  <c:v>21.595778198985496</c:v>
                </c:pt>
                <c:pt idx="18">
                  <c:v>26.501976058224475</c:v>
                </c:pt>
                <c:pt idx="19">
                  <c:v>29.985108647856698</c:v>
                </c:pt>
                <c:pt idx="20">
                  <c:v>32.809340402986209</c:v>
                </c:pt>
                <c:pt idx="21">
                  <c:v>34.736677244181557</c:v>
                </c:pt>
                <c:pt idx="22">
                  <c:v>43.462733097109798</c:v>
                </c:pt>
                <c:pt idx="23">
                  <c:v>43.548547517118003</c:v>
                </c:pt>
                <c:pt idx="24">
                  <c:v>45.696062326145565</c:v>
                </c:pt>
                <c:pt idx="25">
                  <c:v>47.184676300670425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2-40B1-BD11-246E785BB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55097480"/>
        <c:axId val="455091904"/>
      </c:barChart>
      <c:catAx>
        <c:axId val="455097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5091904"/>
        <c:crosses val="autoZero"/>
        <c:auto val="1"/>
        <c:lblAlgn val="ctr"/>
        <c:lblOffset val="100"/>
        <c:noMultiLvlLbl val="0"/>
      </c:catAx>
      <c:valAx>
        <c:axId val="455091904"/>
        <c:scaling>
          <c:orientation val="minMax"/>
        </c:scaling>
        <c:delete val="1"/>
        <c:axPos val="b"/>
        <c:numFmt formatCode="0.0&quot;%&quot;;\ ;\ ;" sourceLinked="1"/>
        <c:majorTickMark val="none"/>
        <c:minorTickMark val="none"/>
        <c:tickLblPos val="nextTo"/>
        <c:crossAx val="455097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D'ACCORD</c:v>
                </c:pt>
              </c:strCache>
            </c:strRef>
          </c:tx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Certaines de vos qualités personnelles sont sous sollicitées dans votre poste actuel</c:v>
                </c:pt>
                <c:pt idx="1">
                  <c:v>La culture et ambiance de l'entreprise permettent de développer certains savoir-être communs à tous les salariés</c:v>
                </c:pt>
                <c:pt idx="2">
                  <c:v>Certaines de vos qualités personnelles ne sont pas identifiées par votre employeur</c:v>
                </c:pt>
              </c:strCache>
            </c:strRef>
          </c:cat>
          <c:val>
            <c:numRef>
              <c:f>Feuil1!$B$2:$B$4</c:f>
              <c:numCache>
                <c:formatCode>0%</c:formatCode>
                <c:ptCount val="3"/>
                <c:pt idx="0">
                  <c:v>0.7</c:v>
                </c:pt>
                <c:pt idx="1">
                  <c:v>0.64</c:v>
                </c:pt>
                <c:pt idx="2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9C-4226-9432-D432E04A76C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PAS D'ACCORD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Feuil1!$A$2:$A$4</c:f>
              <c:strCache>
                <c:ptCount val="3"/>
                <c:pt idx="0">
                  <c:v>Certaines de vos qualités personnelles sont sous sollicitées dans votre poste actuel</c:v>
                </c:pt>
                <c:pt idx="1">
                  <c:v>La culture et ambiance de l'entreprise permettent de développer certains savoir-être communs à tous les salariés</c:v>
                </c:pt>
                <c:pt idx="2">
                  <c:v>Certaines de vos qualités personnelles ne sont pas identifiées par votre employeur</c:v>
                </c:pt>
              </c:strCache>
            </c:strRef>
          </c:cat>
          <c:val>
            <c:numRef>
              <c:f>Feuil1!$C$2:$C$4</c:f>
              <c:numCache>
                <c:formatCode>0%</c:formatCode>
                <c:ptCount val="3"/>
                <c:pt idx="0">
                  <c:v>0.3</c:v>
                </c:pt>
                <c:pt idx="1">
                  <c:v>0.36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9C-4226-9432-D432E04A76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0624832"/>
        <c:axId val="740628112"/>
      </c:barChart>
      <c:catAx>
        <c:axId val="74062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40628112"/>
        <c:crosses val="autoZero"/>
        <c:auto val="1"/>
        <c:lblAlgn val="ctr"/>
        <c:lblOffset val="100"/>
        <c:noMultiLvlLbl val="0"/>
      </c:catAx>
      <c:valAx>
        <c:axId val="7406281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74062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060118229806922"/>
          <c:y val="0.88699978125946477"/>
          <c:w val="0.29645355774097909"/>
          <c:h val="6.33929902071544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OUI</c:v>
                </c:pt>
              </c:strCache>
            </c:strRef>
          </c:tx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Eté en recherche d'un nouveau poste (que vous ayez changé ou non)</c:v>
                </c:pt>
                <c:pt idx="1">
                  <c:v>Recruté un membre de votre équipe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0.89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5F-427A-9C1C-C86B67B9CCB2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NON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</c:f>
              <c:strCache>
                <c:ptCount val="2"/>
                <c:pt idx="0">
                  <c:v>Eté en recherche d'un nouveau poste (que vous ayez changé ou non)</c:v>
                </c:pt>
                <c:pt idx="1">
                  <c:v>Recruté un membre de votre équipe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0.11</c:v>
                </c:pt>
                <c:pt idx="1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5F-427A-9C1C-C86B67B9C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19774120"/>
        <c:axId val="219774448"/>
      </c:barChart>
      <c:catAx>
        <c:axId val="219774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19774448"/>
        <c:crosses val="autoZero"/>
        <c:auto val="1"/>
        <c:lblAlgn val="ctr"/>
        <c:lblOffset val="100"/>
        <c:noMultiLvlLbl val="0"/>
      </c:catAx>
      <c:valAx>
        <c:axId val="21977444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219774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'FR Soft Skills - Tables 2304201'!$B$339</c:f>
              <c:strCache>
                <c:ptCount val="1"/>
              </c:strCache>
            </c:strRef>
          </c:tx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2304201'!$A$340:$A$343</c:f>
              <c:strCache>
                <c:ptCount val="4"/>
                <c:pt idx="0">
                  <c:v>Aucune</c:v>
                </c:pt>
                <c:pt idx="1">
                  <c:v>Principalement celles que vous pensez que le recruteur recherche</c:v>
                </c:pt>
                <c:pt idx="2">
                  <c:v>Exclusivement celles que vous pensez avoir</c:v>
                </c:pt>
                <c:pt idx="3">
                  <c:v>Un peu des deux</c:v>
                </c:pt>
              </c:strCache>
            </c:strRef>
          </c:cat>
          <c:val>
            <c:numRef>
              <c:f>'FR Soft Skills - Tables 2304201'!$B$340:$B$343</c:f>
              <c:numCache>
                <c:formatCode>0.0"%";\ ;\ ;</c:formatCode>
                <c:ptCount val="4"/>
                <c:pt idx="0">
                  <c:v>1.8033630532296843</c:v>
                </c:pt>
                <c:pt idx="1">
                  <c:v>11.929135204339142</c:v>
                </c:pt>
                <c:pt idx="2">
                  <c:v>36.990340113486759</c:v>
                </c:pt>
                <c:pt idx="3">
                  <c:v>49.277161628944413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49-4467-AF18-E76CD8E165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4480376"/>
        <c:axId val="524481360"/>
      </c:barChart>
      <c:catAx>
        <c:axId val="524480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4481360"/>
        <c:crosses val="autoZero"/>
        <c:auto val="1"/>
        <c:lblAlgn val="ctr"/>
        <c:lblOffset val="100"/>
        <c:noMultiLvlLbl val="0"/>
      </c:catAx>
      <c:valAx>
        <c:axId val="524481360"/>
        <c:scaling>
          <c:orientation val="minMax"/>
        </c:scaling>
        <c:delete val="1"/>
        <c:axPos val="b"/>
        <c:numFmt formatCode="0.0&quot;%&quot;;\ ;\ ;" sourceLinked="1"/>
        <c:majorTickMark val="none"/>
        <c:minorTickMark val="none"/>
        <c:tickLblPos val="nextTo"/>
        <c:crossAx val="524480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2304201'!$A$11:$A$13</c:f>
              <c:strCache>
                <c:ptCount val="3"/>
                <c:pt idx="0">
                  <c:v>Cadres sans responsabilités managériales</c:v>
                </c:pt>
                <c:pt idx="1">
                  <c:v>Cadres avec responsabilités managériales</c:v>
                </c:pt>
                <c:pt idx="2">
                  <c:v>Dirigeants</c:v>
                </c:pt>
              </c:strCache>
            </c:strRef>
          </c:cat>
          <c:val>
            <c:numRef>
              <c:f>'FR Soft Skills - Tables 2304201'!$B$11:$B$13</c:f>
              <c:numCache>
                <c:formatCode>0.0"%";\ ;\ ;</c:formatCode>
                <c:ptCount val="3"/>
                <c:pt idx="0">
                  <c:v>32.470056162267838</c:v>
                </c:pt>
                <c:pt idx="1">
                  <c:v>57.11366513582788</c:v>
                </c:pt>
                <c:pt idx="2">
                  <c:v>10.416278701903817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64-46D5-A870-3DB6C7AC39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30641408"/>
        <c:axId val="530632224"/>
      </c:barChart>
      <c:catAx>
        <c:axId val="53064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0632224"/>
        <c:crosses val="autoZero"/>
        <c:auto val="1"/>
        <c:lblAlgn val="ctr"/>
        <c:lblOffset val="100"/>
        <c:noMultiLvlLbl val="0"/>
      </c:catAx>
      <c:valAx>
        <c:axId val="530632224"/>
        <c:scaling>
          <c:orientation val="minMax"/>
        </c:scaling>
        <c:delete val="1"/>
        <c:axPos val="l"/>
        <c:numFmt formatCode="0.0&quot;%&quot;;\ ;\ ;" sourceLinked="1"/>
        <c:majorTickMark val="none"/>
        <c:minorTickMark val="none"/>
        <c:tickLblPos val="nextTo"/>
        <c:crossAx val="530641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2304201'!$A$16:$A$20</c:f>
              <c:strCache>
                <c:ptCount val="5"/>
                <c:pt idx="0">
                  <c:v>De 1 à 4 personnes</c:v>
                </c:pt>
                <c:pt idx="1">
                  <c:v>De 5 à 9 personnes</c:v>
                </c:pt>
                <c:pt idx="2">
                  <c:v>De 10 à 19 personnes</c:v>
                </c:pt>
                <c:pt idx="3">
                  <c:v>De 20 à 49 personnes</c:v>
                </c:pt>
                <c:pt idx="4">
                  <c:v>Plus de 50 personnes</c:v>
                </c:pt>
              </c:strCache>
            </c:strRef>
          </c:cat>
          <c:val>
            <c:numRef>
              <c:f>'FR Soft Skills - Tables 2304201'!$B$16:$B$20</c:f>
              <c:numCache>
                <c:formatCode>0.0"%";\ ;\ ;</c:formatCode>
                <c:ptCount val="5"/>
                <c:pt idx="0">
                  <c:v>25.687367300966034</c:v>
                </c:pt>
                <c:pt idx="1">
                  <c:v>21.415143216592426</c:v>
                </c:pt>
                <c:pt idx="2">
                  <c:v>17.730866436601222</c:v>
                </c:pt>
                <c:pt idx="3">
                  <c:v>14.236391609760531</c:v>
                </c:pt>
                <c:pt idx="4">
                  <c:v>20.93023143608076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02-4C65-A172-F4BC6D938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40524144"/>
        <c:axId val="540522832"/>
      </c:barChart>
      <c:catAx>
        <c:axId val="54052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40522832"/>
        <c:crosses val="autoZero"/>
        <c:auto val="1"/>
        <c:lblAlgn val="ctr"/>
        <c:lblOffset val="100"/>
        <c:noMultiLvlLbl val="0"/>
      </c:catAx>
      <c:valAx>
        <c:axId val="540522832"/>
        <c:scaling>
          <c:orientation val="minMax"/>
        </c:scaling>
        <c:delete val="1"/>
        <c:axPos val="l"/>
        <c:numFmt formatCode="0.0&quot;%&quot;;\ ;\ ;" sourceLinked="1"/>
        <c:majorTickMark val="none"/>
        <c:minorTickMark val="none"/>
        <c:tickLblPos val="nextTo"/>
        <c:crossAx val="5405241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2304201'!$A$23:$A$27</c:f>
              <c:strCache>
                <c:ptCount val="5"/>
                <c:pt idx="0">
                  <c:v>Technique (IT, Achat, Logistique, Immobilier, Industrie)</c:v>
                </c:pt>
                <c:pt idx="1">
                  <c:v>Commerciale</c:v>
                </c:pt>
                <c:pt idx="2">
                  <c:v>Finance</c:v>
                </c:pt>
                <c:pt idx="3">
                  <c:v>Ressources Humaines</c:v>
                </c:pt>
                <c:pt idx="4">
                  <c:v>Marketing / Communication / Digitale</c:v>
                </c:pt>
              </c:strCache>
            </c:strRef>
          </c:cat>
          <c:val>
            <c:numRef>
              <c:f>'FR Soft Skills - Tables 2304201'!$B$23:$B$27</c:f>
              <c:numCache>
                <c:formatCode>0.0"%";\ ;\ ;</c:formatCode>
                <c:ptCount val="5"/>
                <c:pt idx="0">
                  <c:v>36.144964823612632</c:v>
                </c:pt>
                <c:pt idx="1">
                  <c:v>19.242654435551351</c:v>
                </c:pt>
                <c:pt idx="2">
                  <c:v>14.76387659262242</c:v>
                </c:pt>
                <c:pt idx="3">
                  <c:v>9.9974987551675429</c:v>
                </c:pt>
                <c:pt idx="4">
                  <c:v>9.8942729283408575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6B-4CC2-996F-04E390B6E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51797728"/>
        <c:axId val="451798384"/>
      </c:barChart>
      <c:catAx>
        <c:axId val="4517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51798384"/>
        <c:crosses val="autoZero"/>
        <c:auto val="1"/>
        <c:lblAlgn val="ctr"/>
        <c:lblOffset val="100"/>
        <c:noMultiLvlLbl val="0"/>
      </c:catAx>
      <c:valAx>
        <c:axId val="451798384"/>
        <c:scaling>
          <c:orientation val="minMax"/>
        </c:scaling>
        <c:delete val="1"/>
        <c:axPos val="l"/>
        <c:numFmt formatCode="0.0&quot;%&quot;;\ ;\ ;" sourceLinked="1"/>
        <c:majorTickMark val="none"/>
        <c:minorTickMark val="none"/>
        <c:tickLblPos val="nextTo"/>
        <c:crossAx val="45179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85547071918535"/>
          <c:y val="4.4952222576891791E-2"/>
          <c:w val="0.42495894967238595"/>
          <c:h val="0.9100955548462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27AAD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Feuil1!$A$2:$A$8</c:f>
              <c:strCache>
                <c:ptCount val="7"/>
                <c:pt idx="0">
                  <c:v>Sujet évident, bon sens</c:v>
                </c:pt>
                <c:pt idx="1">
                  <c:v>Formation initiale ou continue</c:v>
                </c:pt>
                <c:pt idx="2">
                  <c:v>J'en ai entendu parler lors d'une entretien</c:v>
                </c:pt>
                <c:pt idx="3">
                  <c:v>J'ai vu le terme sur une offre d'emploi</c:v>
                </c:pt>
                <c:pt idx="4">
                  <c:v>Je n'en ai jamais entendu parler</c:v>
                </c:pt>
                <c:pt idx="5">
                  <c:v>J'en ai entendu parler au sein de mon entreprise </c:v>
                </c:pt>
                <c:pt idx="6">
                  <c:v>J'ai lu des articles sur le sujet</c:v>
                </c:pt>
              </c:strCache>
            </c:strRef>
          </c:cat>
          <c:val>
            <c:numRef>
              <c:f>Feuil1!$B$2:$B$8</c:f>
              <c:numCache>
                <c:formatCode>0%</c:formatCode>
                <c:ptCount val="7"/>
                <c:pt idx="0">
                  <c:v>0.01</c:v>
                </c:pt>
                <c:pt idx="1">
                  <c:v>0.05</c:v>
                </c:pt>
                <c:pt idx="2">
                  <c:v>0.12</c:v>
                </c:pt>
                <c:pt idx="3">
                  <c:v>0.14000000000000001</c:v>
                </c:pt>
                <c:pt idx="4">
                  <c:v>0.18</c:v>
                </c:pt>
                <c:pt idx="5">
                  <c:v>0.24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0F-4308-B87D-413CFDA8FA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21393200"/>
        <c:axId val="221394512"/>
      </c:barChart>
      <c:catAx>
        <c:axId val="2213932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21394512"/>
        <c:crosses val="autoZero"/>
        <c:auto val="1"/>
        <c:lblAlgn val="ctr"/>
        <c:lblOffset val="100"/>
        <c:noMultiLvlLbl val="0"/>
      </c:catAx>
      <c:valAx>
        <c:axId val="2213945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22139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06544312536705"/>
          <c:y val="4.6981818899269008E-2"/>
          <c:w val="0.43670147761359851"/>
          <c:h val="0.8667023448983417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2304201'!$A$126:$A$129</c:f>
              <c:strCache>
                <c:ptCount val="4"/>
                <c:pt idx="0">
                  <c:v>Vous n’avez aucune idée de vos qualités comportementales</c:v>
                </c:pt>
                <c:pt idx="1">
                  <c:v>Vous pensez avoir une assez mauvaise idée de vos qualités comportementales (vous en identifiez très peu)</c:v>
                </c:pt>
                <c:pt idx="2">
                  <c:v>Vous savez parfaitement quelles sont vos qualités comportementales</c:v>
                </c:pt>
                <c:pt idx="3">
                  <c:v>Vous pensez avoir une assez bonne idée de vos qualités comportementales (vous en identifiez une majorité)</c:v>
                </c:pt>
              </c:strCache>
            </c:strRef>
          </c:cat>
          <c:val>
            <c:numRef>
              <c:f>'FR Soft Skills - Tables 2304201'!$B$126:$B$129</c:f>
              <c:numCache>
                <c:formatCode>0.0"%";\ ;\ ;</c:formatCode>
                <c:ptCount val="4"/>
                <c:pt idx="0">
                  <c:v>2.9557612438836198</c:v>
                </c:pt>
                <c:pt idx="1">
                  <c:v>8.7486319413898954</c:v>
                </c:pt>
                <c:pt idx="2">
                  <c:v>20.953510969431058</c:v>
                </c:pt>
                <c:pt idx="3">
                  <c:v>67.342095845294921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5B-4CFC-99CB-B626EE1D27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25476312"/>
        <c:axId val="525475984"/>
      </c:barChart>
      <c:catAx>
        <c:axId val="525476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5475984"/>
        <c:crosses val="autoZero"/>
        <c:auto val="1"/>
        <c:lblAlgn val="ctr"/>
        <c:lblOffset val="100"/>
        <c:noMultiLvlLbl val="0"/>
      </c:catAx>
      <c:valAx>
        <c:axId val="525475984"/>
        <c:scaling>
          <c:orientation val="minMax"/>
        </c:scaling>
        <c:delete val="0"/>
        <c:axPos val="b"/>
        <c:numFmt formatCode="0.0&quot;%&quot;;\ ;\ 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25476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074693788276467"/>
          <c:y val="5.0925925925925923E-2"/>
          <c:w val="0.45980861767279091"/>
          <c:h val="0.898148148148148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'FR Soft Skills - Tables 2304201'!$B$244</c:f>
              <c:strCache>
                <c:ptCount val="1"/>
              </c:strCache>
            </c:strRef>
          </c:tx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2304201'!$A$245:$A$251</c:f>
              <c:strCache>
                <c:ptCount val="7"/>
                <c:pt idx="0">
                  <c:v>Autre, précisez :</c:v>
                </c:pt>
                <c:pt idx="1">
                  <c:v>Des formations à votre initiative (mooc…)</c:v>
                </c:pt>
                <c:pt idx="2">
                  <c:v>Des formations proposées par votre employeur</c:v>
                </c:pt>
                <c:pt idx="3">
                  <c:v>Un mentor</c:v>
                </c:pt>
                <c:pt idx="4">
                  <c:v>Des situations de vie</c:v>
                </c:pt>
                <c:pt idx="5">
                  <c:v>Des situations professionnelles</c:v>
                </c:pt>
                <c:pt idx="6">
                  <c:v>L’expérience</c:v>
                </c:pt>
              </c:strCache>
            </c:strRef>
          </c:cat>
          <c:val>
            <c:numRef>
              <c:f>'FR Soft Skills - Tables 2304201'!$B$245:$B$251</c:f>
              <c:numCache>
                <c:formatCode>0.0"%";\ ;\ ;</c:formatCode>
                <c:ptCount val="7"/>
                <c:pt idx="0">
                  <c:v>2.8134760954370805</c:v>
                </c:pt>
                <c:pt idx="1">
                  <c:v>26.62240082254587</c:v>
                </c:pt>
                <c:pt idx="2">
                  <c:v>33.567718928845622</c:v>
                </c:pt>
                <c:pt idx="3">
                  <c:v>48.022238889538826</c:v>
                </c:pt>
                <c:pt idx="4">
                  <c:v>84.087416610792687</c:v>
                </c:pt>
                <c:pt idx="5">
                  <c:v>85.484892970636764</c:v>
                </c:pt>
                <c:pt idx="6">
                  <c:v>85.493730183866063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FD-419B-B72F-496185D73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47387664"/>
        <c:axId val="447388648"/>
      </c:barChart>
      <c:catAx>
        <c:axId val="447387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7388648"/>
        <c:crosses val="autoZero"/>
        <c:auto val="1"/>
        <c:lblAlgn val="ctr"/>
        <c:lblOffset val="100"/>
        <c:noMultiLvlLbl val="0"/>
      </c:catAx>
      <c:valAx>
        <c:axId val="447388648"/>
        <c:scaling>
          <c:orientation val="minMax"/>
        </c:scaling>
        <c:delete val="1"/>
        <c:axPos val="b"/>
        <c:numFmt formatCode="0.0&quot;%&quot;;\ ;\ ;" sourceLinked="1"/>
        <c:majorTickMark val="none"/>
        <c:minorTickMark val="none"/>
        <c:tickLblPos val="nextTo"/>
        <c:crossAx val="44738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2304201'!$A$133:$A$143</c:f>
              <c:strCache>
                <c:ptCount val="11"/>
                <c:pt idx="0">
                  <c:v>Vos collègues</c:v>
                </c:pt>
                <c:pt idx="1">
                  <c:v>Votre entourage</c:v>
                </c:pt>
                <c:pt idx="2">
                  <c:v>Votre/vos manager(s)</c:v>
                </c:pt>
                <c:pt idx="3">
                  <c:v>Un test de personnalité</c:v>
                </c:pt>
                <c:pt idx="4">
                  <c:v>Votre/vos entretien(s) annuel(s) d’évaluation</c:v>
                </c:pt>
                <c:pt idx="5">
                  <c:v>Un bilan de compétences</c:v>
                </c:pt>
                <c:pt idx="6">
                  <c:v>Un recruteur</c:v>
                </c:pt>
                <c:pt idx="7">
                  <c:v>Introspection</c:v>
                </c:pt>
                <c:pt idx="8">
                  <c:v>Formation initiale ou continue</c:v>
                </c:pt>
                <c:pt idx="9">
                  <c:v>L'expérience</c:v>
                </c:pt>
                <c:pt idx="10">
                  <c:v>Les clients</c:v>
                </c:pt>
              </c:strCache>
            </c:strRef>
          </c:cat>
          <c:val>
            <c:numRef>
              <c:f>'FR Soft Skills - Tables 2304201'!$B$133:$B$143</c:f>
              <c:numCache>
                <c:formatCode>0.0"%";\ ;\ ;</c:formatCode>
                <c:ptCount val="11"/>
                <c:pt idx="0">
                  <c:v>68.007907379822797</c:v>
                </c:pt>
                <c:pt idx="1">
                  <c:v>63.197403636097285</c:v>
                </c:pt>
                <c:pt idx="2">
                  <c:v>57.273017955658339</c:v>
                </c:pt>
                <c:pt idx="3">
                  <c:v>41.399733179694174</c:v>
                </c:pt>
                <c:pt idx="4">
                  <c:v>31.230417215677367</c:v>
                </c:pt>
                <c:pt idx="5">
                  <c:v>22.535426574571016</c:v>
                </c:pt>
                <c:pt idx="6">
                  <c:v>17.027955344783351</c:v>
                </c:pt>
                <c:pt idx="7">
                  <c:v>3.4012819770600213</c:v>
                </c:pt>
                <c:pt idx="8">
                  <c:v>1.7782976446532375</c:v>
                </c:pt>
                <c:pt idx="9">
                  <c:v>0.75383418832470506</c:v>
                </c:pt>
                <c:pt idx="10">
                  <c:v>0.37691709416235247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D-41C8-97A7-9BD0C1D4F9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447399472"/>
        <c:axId val="447398488"/>
      </c:barChart>
      <c:catAx>
        <c:axId val="44739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47398488"/>
        <c:crosses val="autoZero"/>
        <c:auto val="1"/>
        <c:lblAlgn val="ctr"/>
        <c:lblOffset val="100"/>
        <c:noMultiLvlLbl val="0"/>
      </c:catAx>
      <c:valAx>
        <c:axId val="447398488"/>
        <c:scaling>
          <c:orientation val="minMax"/>
        </c:scaling>
        <c:delete val="1"/>
        <c:axPos val="l"/>
        <c:numFmt formatCode="0.0&quot;%&quot;;\ ;\ ;" sourceLinked="1"/>
        <c:majorTickMark val="none"/>
        <c:minorTickMark val="none"/>
        <c:tickLblPos val="nextTo"/>
        <c:crossAx val="44739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27AAE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'FR Soft Skills - Tables 2304201'!$A$200:$A$202</c:f>
              <c:strCache>
                <c:ptCount val="3"/>
                <c:pt idx="0">
                  <c:v>Vos compétences techniques et vos soft skills dans les mêmes proportions</c:v>
                </c:pt>
                <c:pt idx="1">
                  <c:v>Vos soft skills plus que vos compétences techniques</c:v>
                </c:pt>
                <c:pt idx="2">
                  <c:v>Vos compétences techniques plus que vos soft skills</c:v>
                </c:pt>
              </c:strCache>
            </c:strRef>
          </c:cat>
          <c:val>
            <c:numRef>
              <c:f>'FR Soft Skills - Tables 2304201'!$B$200:$B$202</c:f>
              <c:numCache>
                <c:formatCode>0.0"%";\ ;\ ;</c:formatCode>
                <c:ptCount val="3"/>
                <c:pt idx="0">
                  <c:v>53.722847327654087</c:v>
                </c:pt>
                <c:pt idx="1">
                  <c:v>30.671934474025939</c:v>
                </c:pt>
                <c:pt idx="2">
                  <c:v>15.605218198319507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1-4653-981E-28215524BC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-27"/>
        <c:axId val="532004600"/>
        <c:axId val="532001320"/>
      </c:barChart>
      <c:catAx>
        <c:axId val="532004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001320"/>
        <c:crosses val="autoZero"/>
        <c:auto val="1"/>
        <c:lblAlgn val="ctr"/>
        <c:lblOffset val="100"/>
        <c:noMultiLvlLbl val="0"/>
      </c:catAx>
      <c:valAx>
        <c:axId val="532001320"/>
        <c:scaling>
          <c:orientation val="minMax"/>
        </c:scaling>
        <c:delete val="0"/>
        <c:axPos val="l"/>
        <c:numFmt formatCode="0.0&quot;%&quot;;\ ;\ 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32004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2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F5ED95F1-D180-4ED4-BA9C-FEC8C695A9B7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0647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CF0438CD-426B-433F-BC5C-37932D8C030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5757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4939" y="2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/>
          <a:lstStyle>
            <a:lvl1pPr algn="r">
              <a:defRPr sz="1200"/>
            </a:lvl1pPr>
          </a:lstStyle>
          <a:p>
            <a:fld id="{F378293E-C018-48E5-A69D-3EA19EACC4C8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6" tIns="45708" rIns="91416" bIns="4570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16" tIns="45708" rIns="91416" bIns="4570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100" cy="496967"/>
          </a:xfrm>
          <a:prstGeom prst="rect">
            <a:avLst/>
          </a:prstGeom>
        </p:spPr>
        <p:txBody>
          <a:bodyPr vert="horz" lIns="91416" tIns="45708" rIns="91416" bIns="45708" rtlCol="0" anchor="b"/>
          <a:lstStyle>
            <a:lvl1pPr algn="r">
              <a:defRPr sz="1200"/>
            </a:lvl1pPr>
          </a:lstStyle>
          <a:p>
            <a:fld id="{B3D074A9-4555-44D6-A645-24BE4F1A3A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50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Page de garde transverses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3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42D999-3441-A346-B33A-C2ADE4B301A3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394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12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104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2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207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971600" y="1740045"/>
            <a:ext cx="8064896" cy="2664296"/>
          </a:xfrm>
          <a:prstGeom prst="rect">
            <a:avLst/>
          </a:prstGeom>
        </p:spPr>
        <p:txBody>
          <a:bodyPr lIns="540000" rIns="540000" anchor="ctr">
            <a:normAutofit/>
          </a:bodyPr>
          <a:lstStyle>
            <a:lvl1pPr marL="0" indent="0" algn="ctr">
              <a:buNone/>
              <a:defRPr baseline="0"/>
            </a:lvl1pPr>
          </a:lstStyle>
          <a:p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Insérez du contenu ici</a:t>
            </a:r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827088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 rot="16200000">
            <a:off x="-1553468" y="2495648"/>
            <a:ext cx="4091980" cy="6675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bg1"/>
                </a:solidFill>
              </a:defRPr>
            </a:lvl1pPr>
          </a:lstStyle>
          <a:p>
            <a:r>
              <a:rPr lang="fr-FR" sz="2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Catégorie</a:t>
            </a:r>
            <a:endParaRPr lang="fr-FR" sz="24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555451"/>
            <a:ext cx="8064500" cy="7921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3635896" y="1577876"/>
            <a:ext cx="2860038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154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avec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827088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2" hasCustomPrompt="1"/>
          </p:nvPr>
        </p:nvSpPr>
        <p:spPr>
          <a:xfrm>
            <a:off x="5148064" y="1635646"/>
            <a:ext cx="3915495" cy="46736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Document2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1635646"/>
            <a:ext cx="3671764" cy="46736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Document1</a:t>
            </a:r>
          </a:p>
        </p:txBody>
      </p:sp>
      <p:sp>
        <p:nvSpPr>
          <p:cNvPr id="19" name="Espace réservé pour une image  18"/>
          <p:cNvSpPr>
            <a:spLocks noGrp="1"/>
          </p:cNvSpPr>
          <p:nvPr>
            <p:ph type="pic" sz="quarter" idx="14" hasCustomPrompt="1"/>
          </p:nvPr>
        </p:nvSpPr>
        <p:spPr>
          <a:xfrm>
            <a:off x="1187624" y="2373979"/>
            <a:ext cx="3672408" cy="2522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20" name="Espace réservé pour une image  18"/>
          <p:cNvSpPr>
            <a:spLocks noGrp="1"/>
          </p:cNvSpPr>
          <p:nvPr>
            <p:ph type="pic" sz="quarter" idx="15" hasCustomPrompt="1"/>
          </p:nvPr>
        </p:nvSpPr>
        <p:spPr>
          <a:xfrm>
            <a:off x="5148064" y="2373893"/>
            <a:ext cx="3672408" cy="25021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26" name="Espace réservé du text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87624" y="555451"/>
            <a:ext cx="7848476" cy="79216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1"/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3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1553468" y="2495648"/>
            <a:ext cx="4091980" cy="6675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bg1"/>
                </a:solidFill>
              </a:defRPr>
            </a:lvl1pPr>
          </a:lstStyle>
          <a:p>
            <a:r>
              <a:rPr lang="fr-FR" sz="2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Catégorie</a:t>
            </a:r>
            <a:endParaRPr lang="fr-FR" sz="24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1259632" y="1419622"/>
            <a:ext cx="2860038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824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avec visu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pour une image  6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827088" cy="7842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17" name="Espace réservé du texte 15"/>
          <p:cNvSpPr>
            <a:spLocks noGrp="1"/>
          </p:cNvSpPr>
          <p:nvPr>
            <p:ph type="body" sz="quarter" idx="13" hasCustomPrompt="1"/>
          </p:nvPr>
        </p:nvSpPr>
        <p:spPr>
          <a:xfrm>
            <a:off x="1187624" y="2427734"/>
            <a:ext cx="2952328" cy="467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fr-FR" dirty="0"/>
              <a:t>Visuel seul</a:t>
            </a:r>
          </a:p>
        </p:txBody>
      </p:sp>
      <p:sp>
        <p:nvSpPr>
          <p:cNvPr id="20" name="Espace réservé pour une image  18"/>
          <p:cNvSpPr>
            <a:spLocks noGrp="1"/>
          </p:cNvSpPr>
          <p:nvPr>
            <p:ph type="pic" sz="quarter" idx="15" hasCustomPrompt="1"/>
          </p:nvPr>
        </p:nvSpPr>
        <p:spPr>
          <a:xfrm>
            <a:off x="4932040" y="339501"/>
            <a:ext cx="3816424" cy="44644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r-FR" dirty="0"/>
              <a:t> </a:t>
            </a:r>
          </a:p>
        </p:txBody>
      </p:sp>
      <p:sp>
        <p:nvSpPr>
          <p:cNvPr id="13" name="Espace réservé du texte 8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-1553468" y="2495648"/>
            <a:ext cx="4091980" cy="6675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0" i="0">
                <a:solidFill>
                  <a:schemeClr val="bg1"/>
                </a:solidFill>
              </a:defRPr>
            </a:lvl1pPr>
          </a:lstStyle>
          <a:p>
            <a:r>
              <a:rPr lang="fr-FR" sz="2400" b="1" dirty="0">
                <a:solidFill>
                  <a:schemeClr val="bg1">
                    <a:lumMod val="95000"/>
                  </a:schemeClr>
                </a:solidFill>
                <a:latin typeface="Century Gothic" pitchFamily="34" charset="0"/>
              </a:rPr>
              <a:t>Catégorie</a:t>
            </a:r>
            <a:endParaRPr lang="fr-FR" sz="2400" dirty="0">
              <a:solidFill>
                <a:schemeClr val="bg1">
                  <a:lumMod val="95000"/>
                </a:schemeClr>
              </a:solidFill>
              <a:latin typeface="Century Gothic" pitchFamily="34" charset="0"/>
            </a:endParaRPr>
          </a:p>
        </p:txBody>
      </p:sp>
      <p:cxnSp>
        <p:nvCxnSpPr>
          <p:cNvPr id="9" name="Connecteur droit 8"/>
          <p:cNvCxnSpPr/>
          <p:nvPr userDrawn="1"/>
        </p:nvCxnSpPr>
        <p:spPr>
          <a:xfrm>
            <a:off x="4499992" y="1491630"/>
            <a:ext cx="0" cy="252028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78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1pPr>
            <a:lvl2pPr marL="45720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2pPr>
            <a:lvl3pPr marL="91440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3pPr>
            <a:lvl4pPr marL="137160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4pPr>
            <a:lvl5pPr marL="182880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2836800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6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6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3613897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61553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1997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38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132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502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1436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2244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5063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3156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961808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696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209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catégorie/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title" hasCustomPrompt="1"/>
          </p:nvPr>
        </p:nvSpPr>
        <p:spPr>
          <a:xfrm>
            <a:off x="3563888" y="1923679"/>
            <a:ext cx="5472608" cy="792088"/>
          </a:xfrm>
          <a:prstGeom prst="rect">
            <a:avLst/>
          </a:prstGeom>
        </p:spPr>
        <p:txBody>
          <a:bodyPr/>
          <a:lstStyle>
            <a:lvl1pPr>
              <a:defRPr b="1" baseline="0">
                <a:latin typeface="Century Gothic" pitchFamily="34" charset="0"/>
              </a:defRPr>
            </a:lvl1pPr>
          </a:lstStyle>
          <a:p>
            <a:r>
              <a:rPr lang="fr-FR" dirty="0"/>
              <a:t>PAGE 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2859782"/>
            <a:ext cx="5472608" cy="5762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dirty="0"/>
              <a:t>Sous titre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3479006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4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8"/>
          <p:cNvSpPr>
            <a:spLocks noGrp="1"/>
          </p:cNvSpPr>
          <p:nvPr>
            <p:ph type="title" hasCustomPrompt="1"/>
          </p:nvPr>
        </p:nvSpPr>
        <p:spPr>
          <a:xfrm>
            <a:off x="107504" y="1347614"/>
            <a:ext cx="5472608" cy="792088"/>
          </a:xfrm>
          <a:prstGeom prst="rect">
            <a:avLst/>
          </a:prstGeom>
        </p:spPr>
        <p:txBody>
          <a:bodyPr/>
          <a:lstStyle>
            <a:lvl1pPr>
              <a:defRPr b="1" baseline="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4" name="Espace réservé du texte 10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2427734"/>
            <a:ext cx="5472608" cy="1656184"/>
          </a:xfrm>
          <a:prstGeom prst="rect">
            <a:avLst/>
          </a:prstGeom>
        </p:spPr>
        <p:txBody>
          <a:bodyPr/>
          <a:lstStyle>
            <a:lvl1pPr marL="514350" indent="-514350" algn="ctr">
              <a:buFont typeface="+mj-lt"/>
              <a:buAutoNum type="arabicPeriod"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dirty="0"/>
              <a:t>Titre d’une catégorie</a:t>
            </a:r>
          </a:p>
          <a:p>
            <a:pPr lvl="0"/>
            <a:r>
              <a:rPr lang="fr-FR" dirty="0"/>
              <a:t>Titre d’une catégorie</a:t>
            </a:r>
          </a:p>
          <a:p>
            <a:pPr lvl="0"/>
            <a:r>
              <a:rPr lang="fr-FR" dirty="0"/>
              <a:t>Titre d’une catégorie</a:t>
            </a:r>
          </a:p>
        </p:txBody>
      </p:sp>
      <p:sp>
        <p:nvSpPr>
          <p:cNvPr id="5" name="Espace réservé pour une image  12"/>
          <p:cNvSpPr>
            <a:spLocks noGrp="1"/>
          </p:cNvSpPr>
          <p:nvPr>
            <p:ph type="pic" sz="quarter" idx="11" hasCustomPrompt="1"/>
          </p:nvPr>
        </p:nvSpPr>
        <p:spPr>
          <a:xfrm>
            <a:off x="5664994" y="0"/>
            <a:ext cx="3479006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r-FR" dirty="0"/>
              <a:t> 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1331640" y="2283718"/>
            <a:ext cx="2860038" cy="0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6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46311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7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599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1075011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2915816" y="1545645"/>
            <a:ext cx="0" cy="2491787"/>
          </a:xfrm>
          <a:prstGeom prst="line">
            <a:avLst/>
          </a:prstGeom>
          <a:ln w="12700">
            <a:solidFill>
              <a:srgbClr val="E44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635896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599">
                <a:solidFill>
                  <a:srgbClr val="E44C50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2502375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54207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E44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2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5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86054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E44C50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3484055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7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599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470004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2915816" y="1545645"/>
            <a:ext cx="0" cy="2491787"/>
          </a:xfrm>
          <a:prstGeom prst="line">
            <a:avLst/>
          </a:prstGeom>
          <a:ln w="12700">
            <a:solidFill>
              <a:srgbClr val="E44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635896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599">
                <a:solidFill>
                  <a:srgbClr val="E44C50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14120079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E44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86054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E44C50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175559771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E44C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2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5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86054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E44C50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11708906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5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599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23840757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2915816" y="1545645"/>
            <a:ext cx="0" cy="2491787"/>
          </a:xfrm>
          <a:prstGeom prst="line">
            <a:avLst/>
          </a:prstGeom>
          <a:ln w="12700">
            <a:solidFill>
              <a:srgbClr val="2A6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347864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599">
                <a:solidFill>
                  <a:srgbClr val="2A6AB2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234356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1277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2A6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86054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2A6AB2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2510052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2A6AB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4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7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7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86054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2A6AB2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95770207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7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598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8405057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2915816" y="1545645"/>
            <a:ext cx="0" cy="2491787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347864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6926" indent="0">
              <a:buFont typeface="Arial"/>
              <a:buNone/>
              <a:defRPr>
                <a:latin typeface="Century Gothic" pitchFamily="34" charset="0"/>
              </a:defRPr>
            </a:lvl2pPr>
            <a:lvl3pPr marL="913852" indent="0">
              <a:buFont typeface="Arial"/>
              <a:buNone/>
              <a:defRPr>
                <a:latin typeface="Century Gothic" pitchFamily="34" charset="0"/>
              </a:defRPr>
            </a:lvl3pPr>
            <a:lvl4pPr marL="1370778" indent="0">
              <a:buFont typeface="Arial"/>
              <a:buNone/>
              <a:defRPr>
                <a:latin typeface="Century Gothic" pitchFamily="34" charset="0"/>
              </a:defRPr>
            </a:lvl4pPr>
            <a:lvl5pPr marL="1827703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598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22332244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6926" indent="0">
              <a:buFont typeface="Arial"/>
              <a:buNone/>
              <a:defRPr>
                <a:latin typeface="Century Gothic" pitchFamily="34" charset="0"/>
              </a:defRPr>
            </a:lvl2pPr>
            <a:lvl3pPr marL="913852" indent="0">
              <a:buFont typeface="Arial"/>
              <a:buNone/>
              <a:defRPr>
                <a:latin typeface="Century Gothic" pitchFamily="34" charset="0"/>
              </a:defRPr>
            </a:lvl3pPr>
            <a:lvl4pPr marL="1370778" indent="0">
              <a:buFont typeface="Arial"/>
              <a:buNone/>
              <a:defRPr>
                <a:latin typeface="Century Gothic" pitchFamily="34" charset="0"/>
              </a:defRPr>
            </a:lvl4pPr>
            <a:lvl5pPr marL="1827703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5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598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35148388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2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9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5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598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17788753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6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599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8266552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2915816" y="1545644"/>
            <a:ext cx="0" cy="2491787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347864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599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12165631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063" indent="0">
              <a:buFont typeface="Arial"/>
              <a:buNone/>
              <a:defRPr>
                <a:latin typeface="Century Gothic" pitchFamily="34" charset="0"/>
              </a:defRPr>
            </a:lvl2pPr>
            <a:lvl3pPr marL="914126" indent="0">
              <a:buFont typeface="Arial"/>
              <a:buNone/>
              <a:defRPr>
                <a:latin typeface="Century Gothic" pitchFamily="34" charset="0"/>
              </a:defRPr>
            </a:lvl3pPr>
            <a:lvl4pPr marL="1371189" indent="0">
              <a:buFont typeface="Arial"/>
              <a:buNone/>
              <a:defRPr>
                <a:latin typeface="Century Gothic" pitchFamily="34" charset="0"/>
              </a:defRPr>
            </a:lvl4pPr>
            <a:lvl5pPr marL="1828251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4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22492124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2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8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8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4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599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356456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720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3634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55171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9303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8406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9553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63526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7622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12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12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9729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712336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70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5314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4A1AF969-D50D-4C07-8A41-CA539C5792C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8E9BF098-08BD-42F9-A028-7ED9270999BA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74983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467544" y="2247714"/>
            <a:ext cx="8229600" cy="54006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01953079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3347864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200" indent="0">
              <a:buFont typeface="Arial"/>
              <a:buNone/>
              <a:defRPr>
                <a:latin typeface="Century Gothic" pitchFamily="34" charset="0"/>
              </a:defRPr>
            </a:lvl2pPr>
            <a:lvl3pPr marL="914400" indent="0">
              <a:buFont typeface="Arial"/>
              <a:buNone/>
              <a:defRPr>
                <a:latin typeface="Century Gothic" pitchFamily="34" charset="0"/>
              </a:defRPr>
            </a:lvl3pPr>
            <a:lvl4pPr marL="1371600" indent="0">
              <a:buFont typeface="Arial"/>
              <a:buNone/>
              <a:defRPr>
                <a:latin typeface="Century Gothic" pitchFamily="34" charset="0"/>
              </a:defRPr>
            </a:lvl4pPr>
            <a:lvl5pPr marL="1828800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79512" y="2031690"/>
            <a:ext cx="2592288" cy="1566174"/>
          </a:xfrm>
          <a:prstGeom prst="rect">
            <a:avLst/>
          </a:prstGeom>
        </p:spPr>
        <p:txBody>
          <a:bodyPr/>
          <a:lstStyle>
            <a:lvl1pPr algn="r">
              <a:defRPr sz="360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</a:t>
            </a:r>
            <a:br>
              <a:rPr lang="fr-FR" dirty="0"/>
            </a:br>
            <a:r>
              <a:rPr lang="fr-FR" dirty="0"/>
              <a:t>DU SLIDE</a:t>
            </a:r>
          </a:p>
        </p:txBody>
      </p:sp>
    </p:spTree>
    <p:extLst>
      <p:ext uri="{BB962C8B-B14F-4D97-AF65-F5344CB8AC3E}">
        <p14:creationId xmlns:p14="http://schemas.microsoft.com/office/powerpoint/2010/main" val="35417629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6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2411760" y="1761660"/>
            <a:ext cx="4824536" cy="237626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 marL="457200" indent="0">
              <a:buFont typeface="Arial"/>
              <a:buNone/>
              <a:defRPr>
                <a:latin typeface="Century Gothic" pitchFamily="34" charset="0"/>
              </a:defRPr>
            </a:lvl2pPr>
            <a:lvl3pPr marL="914400" indent="0">
              <a:buFont typeface="Arial"/>
              <a:buNone/>
              <a:defRPr>
                <a:latin typeface="Century Gothic" pitchFamily="34" charset="0"/>
              </a:defRPr>
            </a:lvl3pPr>
            <a:lvl4pPr marL="1371600" indent="0">
              <a:buFont typeface="Arial"/>
              <a:buNone/>
              <a:defRPr>
                <a:latin typeface="Century Gothic" pitchFamily="34" charset="0"/>
              </a:defRPr>
            </a:lvl4pPr>
            <a:lvl5pPr marL="1828800" indent="0">
              <a:buFont typeface="Arial"/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0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149695951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cteur droit 7"/>
          <p:cNvCxnSpPr/>
          <p:nvPr userDrawn="1"/>
        </p:nvCxnSpPr>
        <p:spPr>
          <a:xfrm>
            <a:off x="1979712" y="1275606"/>
            <a:ext cx="5472608" cy="0"/>
          </a:xfrm>
          <a:prstGeom prst="line">
            <a:avLst/>
          </a:prstGeom>
          <a:ln w="12700">
            <a:solidFill>
              <a:srgbClr val="4AB9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 userDrawn="1"/>
        </p:nvCxnSpPr>
        <p:spPr>
          <a:xfrm>
            <a:off x="4572000" y="1815672"/>
            <a:ext cx="0" cy="2491787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texte 13"/>
          <p:cNvSpPr>
            <a:spLocks noGrp="1"/>
          </p:cNvSpPr>
          <p:nvPr>
            <p:ph type="body" sz="quarter" idx="10"/>
          </p:nvPr>
        </p:nvSpPr>
        <p:spPr>
          <a:xfrm>
            <a:off x="611560" y="1815666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Espace réservé du texte 13"/>
          <p:cNvSpPr>
            <a:spLocks noGrp="1"/>
          </p:cNvSpPr>
          <p:nvPr>
            <p:ph type="body" sz="quarter" idx="11"/>
          </p:nvPr>
        </p:nvSpPr>
        <p:spPr>
          <a:xfrm>
            <a:off x="4932040" y="1815666"/>
            <a:ext cx="3528392" cy="2646294"/>
          </a:xfrm>
          <a:prstGeom prst="rect">
            <a:avLst/>
          </a:prstGeom>
        </p:spPr>
        <p:txBody>
          <a:bodyPr/>
          <a:lstStyle>
            <a:lvl1pPr marL="0" indent="0">
              <a:buFont typeface="Arial"/>
              <a:buNone/>
              <a:defRPr>
                <a:latin typeface="Century Gothic" pitchFamily="34" charset="0"/>
              </a:defRPr>
            </a:lvl1pPr>
            <a:lvl2pPr>
              <a:defRPr>
                <a:latin typeface="Century Gothic" pitchFamily="34" charset="0"/>
              </a:defRPr>
            </a:lvl2pPr>
            <a:lvl3pPr>
              <a:defRPr>
                <a:latin typeface="Century Gothic" pitchFamily="34" charset="0"/>
              </a:defRPr>
            </a:lvl3pPr>
            <a:lvl4pPr>
              <a:defRPr>
                <a:latin typeface="Century Gothic" pitchFamily="34" charset="0"/>
              </a:defRPr>
            </a:lvl4pPr>
            <a:lvl5pPr>
              <a:defRPr>
                <a:latin typeface="Century Gothic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Titre 10"/>
          <p:cNvSpPr>
            <a:spLocks noGrp="1"/>
          </p:cNvSpPr>
          <p:nvPr>
            <p:ph type="title" hasCustomPrompt="1"/>
          </p:nvPr>
        </p:nvSpPr>
        <p:spPr>
          <a:xfrm>
            <a:off x="0" y="789552"/>
            <a:ext cx="9144000" cy="432048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rgbClr val="4AB91C"/>
                </a:solidFill>
                <a:latin typeface="Century Gothic" pitchFamily="34" charset="0"/>
              </a:defRPr>
            </a:lvl1pPr>
          </a:lstStyle>
          <a:p>
            <a:r>
              <a:rPr lang="fr-FR" dirty="0"/>
              <a:t>TITRE DU SLIDE</a:t>
            </a:r>
          </a:p>
        </p:txBody>
      </p:sp>
    </p:spTree>
    <p:extLst>
      <p:ext uri="{BB962C8B-B14F-4D97-AF65-F5344CB8AC3E}">
        <p14:creationId xmlns:p14="http://schemas.microsoft.com/office/powerpoint/2010/main" val="143354222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CFBAD98-1B5A-44F8-A500-DD8EBF696E85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1FE52C17-8F62-452D-BE5A-10D5306B39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0284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6558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66087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89CA-39BC-034F-9168-A56BAD8FC82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6E831-5422-2847-BF7A-05A58E55CFE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3963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971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24224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8452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2127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9583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36405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64306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225542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33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75064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635008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35F7BA7-5668-4397-8A5B-153A07CC8BDF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A19A814D-8332-40CB-8ED7-80BED841EE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251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757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7BA7-5668-4397-8A5B-153A07CC8BDF}" type="datetimeFigureOut">
              <a:rPr lang="fr-FR" smtClean="0"/>
              <a:pPr/>
              <a:t>15/05/2019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A814D-8332-40CB-8ED7-80BED841EE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9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9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4" Type="http://schemas.openxmlformats.org/officeDocument/2006/relationships/theme" Target="../theme/theme1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.jp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3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image" Target="../media/image1.jp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3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2.jp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4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image" Target="../media/image3.jpg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45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8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3.jp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49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61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  <p:sldLayoutId id="2147483973" r:id="rId12"/>
    <p:sldLayoutId id="2147483974" r:id="rId13"/>
    <p:sldLayoutId id="2147483975" r:id="rId14"/>
    <p:sldLayoutId id="2147483976" r:id="rId15"/>
    <p:sldLayoutId id="2147483977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0939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89CA-39BC-034F-9168-A56BAD8FC821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6E831-5422-2847-BF7A-05A58E55CFE4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" y="0"/>
            <a:ext cx="913336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591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35236" y="216051"/>
            <a:ext cx="7575379" cy="423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16839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</p:sldLayoutIdLst>
  <p:txStyles>
    <p:titleStyle>
      <a:lvl1pPr algn="l" defTabSz="3429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C56-532C-44E8-A0EF-616ADE1A60FE}" type="datetimeFigureOut">
              <a:rPr lang="fr-FR" smtClean="0"/>
              <a:t>15/05/2019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0EB2-7114-4CCC-873A-EA7607AFE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1649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667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771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</p:sldLayoutIdLs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03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</p:sldLayoutIdLs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061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</p:sldLayoutIdLs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30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</p:sldLayoutIdLst>
  <p:txStyles>
    <p:titleStyle>
      <a:lvl1pPr algn="ctr" defTabSz="913852" rtl="0" eaLnBrk="1" latinLnBrk="0" hangingPunct="1"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94" indent="-342694" algn="l" defTabSz="913852" rtl="0" eaLnBrk="1" latinLnBrk="0" hangingPunct="1">
        <a:spcBef>
          <a:spcPct val="20000"/>
        </a:spcBef>
        <a:buFont typeface="Arial" pitchFamily="34" charset="0"/>
        <a:buChar char="•"/>
        <a:defRPr sz="3198" kern="1200">
          <a:solidFill>
            <a:schemeClr val="tx1"/>
          </a:solidFill>
          <a:latin typeface="+mn-lt"/>
          <a:ea typeface="+mn-ea"/>
          <a:cs typeface="+mn-cs"/>
        </a:defRPr>
      </a:lvl1pPr>
      <a:lvl2pPr marL="742504" indent="-285578" algn="l" defTabSz="913852" rtl="0" eaLnBrk="1" latinLnBrk="0" hangingPunct="1">
        <a:spcBef>
          <a:spcPct val="20000"/>
        </a:spcBef>
        <a:buFont typeface="Arial" pitchFamily="34" charset="0"/>
        <a:buChar char="–"/>
        <a:defRPr sz="2798" kern="1200">
          <a:solidFill>
            <a:schemeClr val="tx1"/>
          </a:solidFill>
          <a:latin typeface="+mn-lt"/>
          <a:ea typeface="+mn-ea"/>
          <a:cs typeface="+mn-cs"/>
        </a:defRPr>
      </a:lvl2pPr>
      <a:lvl3pPr marL="1142314" indent="-228462" algn="l" defTabSz="913852" rtl="0" eaLnBrk="1" latinLnBrk="0" hangingPunct="1">
        <a:spcBef>
          <a:spcPct val="20000"/>
        </a:spcBef>
        <a:buFont typeface="Arial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599240" indent="-228462" algn="l" defTabSz="913852" rtl="0" eaLnBrk="1" latinLnBrk="0" hangingPunct="1">
        <a:spcBef>
          <a:spcPct val="20000"/>
        </a:spcBef>
        <a:buFont typeface="Arial" pitchFamily="34" charset="0"/>
        <a:buChar char="–"/>
        <a:defRPr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056166" indent="-228462" algn="l" defTabSz="913852" rtl="0" eaLnBrk="1" latinLnBrk="0" hangingPunct="1">
        <a:spcBef>
          <a:spcPct val="20000"/>
        </a:spcBef>
        <a:buFont typeface="Arial" pitchFamily="34" charset="0"/>
        <a:buChar char="»"/>
        <a:defRPr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513092" indent="-228462" algn="l" defTabSz="913852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2970017" indent="-228462" algn="l" defTabSz="913852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426943" indent="-228462" algn="l" defTabSz="913852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3883868" indent="-228462" algn="l" defTabSz="913852" rtl="0" eaLnBrk="1" latinLnBrk="0" hangingPunct="1">
        <a:spcBef>
          <a:spcPct val="20000"/>
        </a:spcBef>
        <a:buFont typeface="Arial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926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852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778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7703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4628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1554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8480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5406" algn="l" defTabSz="913852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997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</p:sldLayoutIdLst>
  <p:txStyles>
    <p:titleStyle>
      <a:lvl1pPr algn="ctr" defTabSz="914126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97" indent="-342797" algn="l" defTabSz="914126" rtl="0" eaLnBrk="1" latinLnBrk="0" hangingPunct="1">
        <a:spcBef>
          <a:spcPct val="20000"/>
        </a:spcBef>
        <a:buFont typeface="Arial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727" indent="-285664" algn="l" defTabSz="914126" rtl="0" eaLnBrk="1" latinLnBrk="0" hangingPunct="1">
        <a:spcBef>
          <a:spcPct val="20000"/>
        </a:spcBef>
        <a:buFont typeface="Arial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spcBef>
          <a:spcPct val="20000"/>
        </a:spcBef>
        <a:buFont typeface="Arial" pitchFamily="34" charset="0"/>
        <a:buChar char="–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spcBef>
          <a:spcPct val="20000"/>
        </a:spcBef>
        <a:buFont typeface="Arial" pitchFamily="34" charset="0"/>
        <a:buChar char="»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spcBef>
          <a:spcPct val="20000"/>
        </a:spcBef>
        <a:buFont typeface="Arial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" y="0"/>
            <a:ext cx="9133364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296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6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9.png"/><Relationship Id="rId7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0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oneTexte 16">
            <a:extLst>
              <a:ext uri="{FF2B5EF4-FFF2-40B4-BE49-F238E27FC236}">
                <a16:creationId xmlns:a16="http://schemas.microsoft.com/office/drawing/2014/main" id="{A724FDE6-93D1-4895-9D12-F0D2B0C55E9C}"/>
              </a:ext>
            </a:extLst>
          </p:cNvPr>
          <p:cNvSpPr txBox="1"/>
          <p:nvPr/>
        </p:nvSpPr>
        <p:spPr>
          <a:xfrm>
            <a:off x="0" y="3867894"/>
            <a:ext cx="9144000" cy="777097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00ACE4"/>
                </a:solidFill>
                <a:effectLst/>
                <a:uLnTx/>
                <a:uFillTx/>
                <a:latin typeface="Century Gothic"/>
                <a:ea typeface="+mn-ea"/>
                <a:cs typeface="+mn-cs"/>
              </a:rPr>
              <a:t>#SOFT SKILLS</a:t>
            </a:r>
          </a:p>
          <a:p>
            <a:pPr marL="0" marR="0" lvl="0" indent="0" algn="ctr" defTabSz="914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50" b="0" i="0" u="none" strike="noStrike" kern="1200" cap="none" spc="0" normalizeH="0" baseline="0" noProof="0" dirty="0">
              <a:ln>
                <a:noFill/>
              </a:ln>
              <a:solidFill>
                <a:srgbClr val="00ACE4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00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>
                <a:solidFill>
                  <a:srgbClr val="00ACE4"/>
                </a:solidFill>
                <a:latin typeface="Century Gothic"/>
              </a:rPr>
              <a:t>MAI 2019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00ACE4"/>
              </a:solidFill>
              <a:effectLst/>
              <a:uLnTx/>
              <a:uFillTx/>
              <a:latin typeface="Century Gothic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8176" y="1118932"/>
            <a:ext cx="3175163" cy="1587582"/>
          </a:xfrm>
          <a:prstGeom prst="rect">
            <a:avLst/>
          </a:prstGeom>
        </p:spPr>
      </p:pic>
      <p:pic>
        <p:nvPicPr>
          <p:cNvPr id="3074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4" t="24558" r="11430" b="33530"/>
          <a:stretch/>
        </p:blipFill>
        <p:spPr bwMode="auto">
          <a:xfrm>
            <a:off x="3089595" y="2715766"/>
            <a:ext cx="2952327" cy="826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740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L’ÉCOUTE, QUALITÉ COMMUNE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À UNE MAJORITÉ DE CADRES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Parmi les qualités suivantes, quelles sont celles qui vous caractérisent ?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668378"/>
              </p:ext>
            </p:extLst>
          </p:nvPr>
        </p:nvGraphicFramePr>
        <p:xfrm>
          <a:off x="1475656" y="915566"/>
          <a:ext cx="7462484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615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136866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TRAVAIL EN ÉQUIPE, FIABILITÉ ET AUTONOMIE,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PRINCIPALES QUALITÉS ATTENDUES CHEZ UN COLLABORATEUR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Parmi les qualités suivantes, quelles sont celles que vous recherchez en priorité chez vos collaborateurs ?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901773"/>
              </p:ext>
            </p:extLst>
          </p:nvPr>
        </p:nvGraphicFramePr>
        <p:xfrm>
          <a:off x="2051720" y="1069605"/>
          <a:ext cx="63184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443576"/>
              </p:ext>
            </p:extLst>
          </p:nvPr>
        </p:nvGraphicFramePr>
        <p:xfrm>
          <a:off x="7322223" y="4329283"/>
          <a:ext cx="1440160" cy="762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410">
                  <a:extLst>
                    <a:ext uri="{9D8B030D-6E8A-4147-A177-3AD203B41FA5}">
                      <a16:colId xmlns:a16="http://schemas.microsoft.com/office/drawing/2014/main" val="3368852264"/>
                    </a:ext>
                  </a:extLst>
                </a:gridCol>
                <a:gridCol w="708750">
                  <a:extLst>
                    <a:ext uri="{9D8B030D-6E8A-4147-A177-3AD203B41FA5}">
                      <a16:colId xmlns:a16="http://schemas.microsoft.com/office/drawing/2014/main" val="1008680674"/>
                    </a:ext>
                  </a:extLst>
                </a:gridCol>
              </a:tblGrid>
              <a:tr h="254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>
                          <a:effectLst/>
                        </a:rPr>
                        <a:t>Engagement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33,3%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5646789"/>
                  </a:ext>
                </a:extLst>
              </a:tr>
              <a:tr h="254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 dirty="0">
                          <a:effectLst/>
                        </a:rPr>
                        <a:t>Humour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33,3%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57454546"/>
                  </a:ext>
                </a:extLst>
              </a:tr>
              <a:tr h="254101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>
                          <a:effectLst/>
                        </a:rPr>
                        <a:t>Le courage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33,3%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3303075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250215" y="4113839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Autre: </a:t>
            </a:r>
          </a:p>
        </p:txBody>
      </p:sp>
      <p:pic>
        <p:nvPicPr>
          <p:cNvPr id="10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657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70% DES CADRES, FIDÈLES À EUX-MÊMES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DANS LA SPHÈRE PROFESSIONNELLE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Les qualités personnelles que vous mobilisez et mettez en avant dans la sphère professionnelle sont-elles les mêmes que dans votre vie personnelle ?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2067694"/>
            <a:ext cx="5040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70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4627" y="2076350"/>
            <a:ext cx="2160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30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99592" y="3165201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74% commercial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72% RH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74% 46-55 ans 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75% dirigeants 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999405" y="3165839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33%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mkt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comm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digital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33% finance 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36% 26-35 ans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32% cadres non managers</a:t>
            </a:r>
          </a:p>
        </p:txBody>
      </p:sp>
      <p:pic>
        <p:nvPicPr>
          <p:cNvPr id="11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923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DES EMPLOYEURS PAS SUFFISAMMENT ATTENTIFS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AUX QUALITÉS PERSONNELLES DE LEURS SALARIÉS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Dites-vous si vous êtes d’accord ou pas avec les affirmation suivantes:</a:t>
            </a: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417278577"/>
              </p:ext>
            </p:extLst>
          </p:nvPr>
        </p:nvGraphicFramePr>
        <p:xfrm>
          <a:off x="1331640" y="1491630"/>
          <a:ext cx="7080448" cy="3328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639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PRÈS DE 9 CADRES SUR 10 ONT RECHERCHÉ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UN NOUVEAU POSTE CES 3 DERNIÈRES ANNÉES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Au cours des 3 dernières années, avez-vous: 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4251301063"/>
              </p:ext>
            </p:extLst>
          </p:nvPr>
        </p:nvGraphicFramePr>
        <p:xfrm>
          <a:off x="1524000" y="1779662"/>
          <a:ext cx="6096000" cy="24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055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62% DES CADRES PRÊTS À RECRUTER SUR LES SOFT SKILLS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30963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Aujourd’hui, pourriez-vous recruter un collaborateur principalement sur ses soft </a:t>
            </a:r>
            <a:r>
              <a:rPr lang="fr-FR" sz="1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skills</a:t>
            </a:r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?</a:t>
            </a:r>
          </a:p>
          <a:p>
            <a:r>
              <a:rPr lang="fr-FR" sz="7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*uniquement posée aux dirigeants et cadres avec des responsabilités managériales 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2067694"/>
            <a:ext cx="4464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62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448212" y="2067694"/>
            <a:ext cx="2664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38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9592" y="3178923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71% dirigeants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71,8%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mkt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comm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digital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73% 26-35 ans 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435600" y="3177652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40% cadres managers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54,3% finance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43,5% 46-55 ans 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1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633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UNE MISE EN AVANT DES SOFT SKILLS LIÉE AU MÉTIER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Sur votre CV, avez-vous fait apparaître vos soft </a:t>
            </a:r>
            <a:r>
              <a:rPr lang="fr-FR" sz="1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skills</a:t>
            </a:r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?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1600" y="2067694"/>
            <a:ext cx="3024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42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9085" y="2065908"/>
            <a:ext cx="4176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58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99592" y="3178923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43% cadres managers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43% dirigeants 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56% RH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51% commercial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995600" y="3178923"/>
            <a:ext cx="3564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60% cadres non managers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66% technique 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64% finance </a:t>
            </a:r>
          </a:p>
          <a:p>
            <a:endParaRPr lang="fr-FR" sz="8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447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En entretien d’embauche, quels types de compétences comportementales avez-vous été ou seriez-vous amenés à mettre en avant ?</a:t>
            </a: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4422855"/>
              </p:ext>
            </p:extLst>
          </p:nvPr>
        </p:nvGraphicFramePr>
        <p:xfrm>
          <a:off x="1691680" y="192135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6156176" y="2263511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57% commercial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24128" y="2870261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43% dirigeants / 41% technique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4860032" y="3483731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19%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mkt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comm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digital</a:t>
            </a:r>
          </a:p>
        </p:txBody>
      </p:sp>
      <p:pic>
        <p:nvPicPr>
          <p:cNvPr id="1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DES CANDIDATS QUI COMBINENT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QUALITÉS RÉELLES ET ATTENDUES EN ENTRETIEN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71654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LES SOFT SKILLS BOOSTENT-ELLES LA RÉMUNÉRATION ?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Pensez-vous que vos soft </a:t>
            </a:r>
            <a:r>
              <a:rPr lang="fr-FR" sz="1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skills</a:t>
            </a:r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ont un impact sur votre rémunération ?</a:t>
            </a:r>
          </a:p>
        </p:txBody>
      </p:sp>
      <p:sp>
        <p:nvSpPr>
          <p:cNvPr id="5" name="Rectangle 4"/>
          <p:cNvSpPr/>
          <p:nvPr/>
        </p:nvSpPr>
        <p:spPr>
          <a:xfrm>
            <a:off x="971600" y="2067694"/>
            <a:ext cx="4032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56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12931" y="2067694"/>
            <a:ext cx="3168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44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979488" y="321982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67% dirigeants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58% hommes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588819" y="3219822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53,5% cadres non managers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48% femmes</a:t>
            </a:r>
          </a:p>
        </p:txBody>
      </p:sp>
      <p:pic>
        <p:nvPicPr>
          <p:cNvPr id="11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975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pic>
        <p:nvPicPr>
          <p:cNvPr id="1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SYNTHÈSE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294073" y="1347614"/>
            <a:ext cx="15269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27AAE2"/>
                </a:solidFill>
              </a:rPr>
              <a:t>84%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 CADRES SONT À L’AISE AVEC LA NOTION DE SOFT SKILLS</a:t>
            </a:r>
          </a:p>
          <a:p>
            <a:pPr algn="ctr"/>
            <a:endParaRPr lang="fr-FR" sz="1100" dirty="0">
              <a:solidFill>
                <a:srgbClr val="27AAE2"/>
              </a:solidFill>
            </a:endParaRPr>
          </a:p>
          <a:p>
            <a:pPr algn="ctr"/>
            <a:r>
              <a:rPr lang="fr-FR" sz="1100" dirty="0">
                <a:solidFill>
                  <a:srgbClr val="27AAE2"/>
                </a:solidFill>
              </a:rPr>
              <a:t>57%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EN ONT EU CONNAISSANCE EN LISANT DES ARTICLES SUR LE SUJET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059832" y="1347614"/>
            <a:ext cx="152691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27AAE2"/>
                </a:solidFill>
              </a:rPr>
              <a:t>67%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 CADRES PENSENT CONNAÎTRE LEURS PRINCIPALES QUALITÉS </a:t>
            </a:r>
          </a:p>
          <a:p>
            <a:pPr algn="ctr"/>
            <a:endParaRPr lang="fr-FR" sz="11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rgbClr val="27AAE2"/>
                </a:solidFill>
              </a:rPr>
              <a:t>68%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ONT PRIS CONSCIENCE DE LEURS QUALITÉS GRÂCE À LEURS COLLÈGUES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825591" y="1347614"/>
            <a:ext cx="1526918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27AAE2"/>
                </a:solidFill>
              </a:rPr>
              <a:t>56%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DES CADRES PENSENT QUE LES SOFT SKILLS PEUVENT AVOIR UN IMPACT SUR LA RÉMUNÉRATION</a:t>
            </a:r>
          </a:p>
          <a:p>
            <a:pPr algn="ctr"/>
            <a:endParaRPr lang="fr-FR" sz="11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rgbClr val="27AAE2"/>
                </a:solidFill>
              </a:rPr>
              <a:t>62%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SONT PRÊTS À RECRUTER PRINCIPALEMENT SUR LES SOFT SKILLS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591350" y="1347614"/>
            <a:ext cx="152691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27AAE2"/>
                </a:solidFill>
              </a:rPr>
              <a:t>ECOUTE, AUTONOMIE ET TRAVAIL EN GROUPE 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PRINCIPALES QUALITÉS QUE LES CADRES PENSENT AVOIR</a:t>
            </a:r>
          </a:p>
          <a:p>
            <a:pPr algn="ctr"/>
            <a:endParaRPr lang="fr-FR" sz="11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sz="1100" dirty="0">
                <a:solidFill>
                  <a:srgbClr val="27AAE2"/>
                </a:solidFill>
              </a:rPr>
              <a:t>TRAVAIL EN ÉQUIPE</a:t>
            </a:r>
            <a:r>
              <a:rPr lang="fr-FR" sz="1100">
                <a:solidFill>
                  <a:srgbClr val="27AAE2"/>
                </a:solidFill>
              </a:rPr>
              <a:t>, FIABILITÉ </a:t>
            </a:r>
            <a:r>
              <a:rPr lang="fr-FR" sz="1100" dirty="0">
                <a:solidFill>
                  <a:srgbClr val="27AAE2"/>
                </a:solidFill>
              </a:rPr>
              <a:t>ET AUTONOMIE</a:t>
            </a:r>
          </a:p>
          <a:p>
            <a:pPr algn="ctr"/>
            <a:r>
              <a:rPr lang="fr-FR" sz="11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PRINCIPALES QUALITÉS RECHERCHÉES CHEZ LES COLLABORATEURS </a:t>
            </a:r>
          </a:p>
        </p:txBody>
      </p:sp>
    </p:spTree>
    <p:extLst>
      <p:ext uri="{BB962C8B-B14F-4D97-AF65-F5344CB8AC3E}">
        <p14:creationId xmlns:p14="http://schemas.microsoft.com/office/powerpoint/2010/main" val="388330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ECHANTILLON &amp; METHODOLOGIE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pic>
        <p:nvPicPr>
          <p:cNvPr id="8" name="Picture 2" descr="https://static.thenounproject.com/png/764548-200.png">
            <a:extLst>
              <a:ext uri="{FF2B5EF4-FFF2-40B4-BE49-F238E27FC236}">
                <a16:creationId xmlns:a16="http://schemas.microsoft.com/office/drawing/2014/main" id="{79B9110C-961A-4BA4-8ADC-7B666F319F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03598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287557" y="242773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29A8E4"/>
                </a:solidFill>
              </a:rPr>
              <a:t>59%    41%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040194"/>
              </p:ext>
            </p:extLst>
          </p:nvPr>
        </p:nvGraphicFramePr>
        <p:xfrm>
          <a:off x="1557722" y="1028485"/>
          <a:ext cx="2798254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7164288" y="3795886"/>
            <a:ext cx="1526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rgbClr val="27AAE2"/>
                </a:solidFill>
              </a:rPr>
              <a:t>42% IDF</a:t>
            </a:r>
          </a:p>
          <a:p>
            <a:r>
              <a:rPr lang="fr-FR" sz="1000" dirty="0">
                <a:solidFill>
                  <a:srgbClr val="27AAE2"/>
                </a:solidFill>
              </a:rPr>
              <a:t>58% PROVINCE </a:t>
            </a:r>
          </a:p>
        </p:txBody>
      </p:sp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3376946"/>
              </p:ext>
            </p:extLst>
          </p:nvPr>
        </p:nvGraphicFramePr>
        <p:xfrm>
          <a:off x="467544" y="3219822"/>
          <a:ext cx="2880320" cy="173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Graphique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4772070"/>
              </p:ext>
            </p:extLst>
          </p:nvPr>
        </p:nvGraphicFramePr>
        <p:xfrm>
          <a:off x="3419872" y="2880375"/>
          <a:ext cx="3384376" cy="20505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Graphique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20779"/>
              </p:ext>
            </p:extLst>
          </p:nvPr>
        </p:nvGraphicFramePr>
        <p:xfrm>
          <a:off x="4439818" y="1275606"/>
          <a:ext cx="4572000" cy="160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512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0" y="4946240"/>
            <a:ext cx="9144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Questionnaire administré en ligne du 1</a:t>
            </a:r>
            <a:r>
              <a:rPr lang="fr-FR" sz="700" baseline="30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er</a:t>
            </a:r>
            <a:r>
              <a:rPr lang="fr-FR" sz="7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au 15 Avril sur Cadremploi et Michael Page – 1641 répondants</a:t>
            </a:r>
          </a:p>
        </p:txBody>
      </p:sp>
    </p:spTree>
    <p:extLst>
      <p:ext uri="{BB962C8B-B14F-4D97-AF65-F5344CB8AC3E}">
        <p14:creationId xmlns:p14="http://schemas.microsoft.com/office/powerpoint/2010/main" val="3815488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LA CONNAISSANCE DES SOFT SKILLS,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INTRINSÈQUEMENT LIÉE À LA POSITION HIÉRARCHIQUE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Êtes-vous à l’aise avec la notion de soft </a:t>
            </a:r>
            <a:r>
              <a:rPr lang="fr-FR" sz="1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skills</a:t>
            </a:r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? 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2067694"/>
            <a:ext cx="6048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84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31230" y="2067694"/>
            <a:ext cx="1152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16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971600" y="3190205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90% dirigeants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92% marketing/communication/digital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89% 18-25 ans 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7019600" y="319252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21% cadres non managers</a:t>
            </a:r>
          </a:p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18% 56-65 ans   </a:t>
            </a:r>
          </a:p>
        </p:txBody>
      </p:sp>
      <p:pic>
        <p:nvPicPr>
          <p:cNvPr id="14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793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LES CADRES DE LA FONCTION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RH NATURELLEMENT PLUS INFORMÉS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Par quel biais, avez-vous entendu parler des soft </a:t>
            </a:r>
            <a:r>
              <a:rPr lang="fr-FR" sz="10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skills</a:t>
            </a:r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? </a:t>
            </a:r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1931215753"/>
              </p:ext>
            </p:extLst>
          </p:nvPr>
        </p:nvGraphicFramePr>
        <p:xfrm>
          <a:off x="1907704" y="1707654"/>
          <a:ext cx="4392488" cy="3107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5508104" y="1951943"/>
            <a:ext cx="3744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68% dirigeants / 72% RH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4860032" y="2366526"/>
            <a:ext cx="3888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26% cadres managers / 35% RH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788024" y="2775008"/>
            <a:ext cx="42484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22% cadres non managers / 26% Finance</a:t>
            </a:r>
          </a:p>
        </p:txBody>
      </p:sp>
      <p:pic>
        <p:nvPicPr>
          <p:cNvPr id="12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4715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DES CADRES PLUTÔT CONSCIENTS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DE LEURS COMPÉTENCES COMPORTEMENTALES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Pensez-vous connaître vos principales qualités comportementales en tant que professionnel ? </a:t>
            </a: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8951264"/>
              </p:ext>
            </p:extLst>
          </p:nvPr>
        </p:nvGraphicFramePr>
        <p:xfrm>
          <a:off x="1835696" y="1760293"/>
          <a:ext cx="4032448" cy="3243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5508104" y="2158176"/>
            <a:ext cx="3744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68,5% dirigeants / 71% technique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644008" y="2852038"/>
            <a:ext cx="3744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28% dirigeants / 32% RH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355976" y="3548919"/>
            <a:ext cx="3744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11% cadres non managers / 11% finance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283968" y="4269968"/>
            <a:ext cx="3744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4% cadres non managers </a:t>
            </a:r>
          </a:p>
        </p:txBody>
      </p:sp>
      <p:pic>
        <p:nvPicPr>
          <p:cNvPr id="15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332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LA SPHÈRE PROFESSIONNELLE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PERMET DE DÉVELOPPER DES QUALITÉS PERSONNELLES  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3762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Pensez-vous que l’environnement professionnel permette de développer certaines qualités personnelles ?</a:t>
            </a:r>
          </a:p>
          <a:p>
            <a:endParaRPr lang="fr-FR" sz="10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2067694"/>
            <a:ext cx="6480000" cy="1080120"/>
          </a:xfrm>
          <a:prstGeom prst="rect">
            <a:avLst/>
          </a:prstGeom>
          <a:solidFill>
            <a:srgbClr val="27AAD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OUI 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90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61808" y="2067694"/>
            <a:ext cx="720000" cy="108012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tx1"/>
                </a:solidFill>
              </a:rPr>
              <a:t>NON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</a:rPr>
              <a:t>10</a:t>
            </a:r>
            <a:r>
              <a:rPr lang="fr-FR" sz="1100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971600" y="317104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94% dirigeants</a:t>
            </a:r>
          </a:p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95% RH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7380312" y="3171041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12% cadres non managers</a:t>
            </a:r>
          </a:p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12% finance</a:t>
            </a:r>
          </a:p>
        </p:txBody>
      </p:sp>
      <p:pic>
        <p:nvPicPr>
          <p:cNvPr id="9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4397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L’EXPÉRIENCE ET LES SITUATIONS PROFESSIONNELLES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DÉVELOPPENT LES SAVOIR-ÊTRE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5922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Grâce à quoi, pensez-vous qu’on puisse développer des compétences comportementales ?</a:t>
            </a: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8023113"/>
              </p:ext>
            </p:extLst>
          </p:nvPr>
        </p:nvGraphicFramePr>
        <p:xfrm>
          <a:off x="1547664" y="1419622"/>
          <a:ext cx="407474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684138"/>
              </p:ext>
            </p:extLst>
          </p:nvPr>
        </p:nvGraphicFramePr>
        <p:xfrm>
          <a:off x="7272300" y="4299362"/>
          <a:ext cx="18002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7194">
                  <a:extLst>
                    <a:ext uri="{9D8B030D-6E8A-4147-A177-3AD203B41FA5}">
                      <a16:colId xmlns:a16="http://schemas.microsoft.com/office/drawing/2014/main" val="4164237257"/>
                    </a:ext>
                  </a:extLst>
                </a:gridCol>
                <a:gridCol w="603006">
                  <a:extLst>
                    <a:ext uri="{9D8B030D-6E8A-4147-A177-3AD203B41FA5}">
                      <a16:colId xmlns:a16="http://schemas.microsoft.com/office/drawing/2014/main" val="40312711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 dirty="0">
                          <a:effectLst/>
                        </a:rPr>
                        <a:t>Coaching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23,1%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876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 dirty="0">
                          <a:effectLst/>
                        </a:rPr>
                        <a:t>Développement personnel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9,1%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9368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 dirty="0">
                          <a:effectLst/>
                        </a:rPr>
                        <a:t>Inné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>
                          <a:effectLst/>
                        </a:rPr>
                        <a:t>6,3%</a:t>
                      </a:r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6967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u="none" strike="noStrike" dirty="0">
                          <a:effectLst/>
                        </a:rPr>
                        <a:t>Sport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u="none" strike="noStrike" dirty="0">
                          <a:effectLst/>
                        </a:rPr>
                        <a:t>6,3%</a:t>
                      </a:r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7443019"/>
                  </a:ext>
                </a:extLst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7250215" y="4113839"/>
            <a:ext cx="15121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Autre: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508104" y="1707654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88% dirigeants / 90%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mkt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</a:t>
            </a:r>
            <a:r>
              <a:rPr lang="fr-FR" sz="800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comm</a:t>
            </a:r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, digital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08104" y="2166549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88% cadres non managers / 90% RH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468017" y="2601083"/>
            <a:ext cx="3564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86% cadres non managers / 89,5% RH</a:t>
            </a:r>
          </a:p>
        </p:txBody>
      </p:sp>
      <p:pic>
        <p:nvPicPr>
          <p:cNvPr id="17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8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400071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LES COLLÈGUES, PREMIERS RÉVÉLATEURS DE VOS QUALITÉS 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Qu’est ce qui vous a permis d’identifier vos atouts comportementaux ? 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2855540"/>
              </p:ext>
            </p:extLst>
          </p:nvPr>
        </p:nvGraphicFramePr>
        <p:xfrm>
          <a:off x="264694" y="1613580"/>
          <a:ext cx="8712968" cy="3125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08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ZoneTexte 18">
            <a:extLst>
              <a:ext uri="{FF2B5EF4-FFF2-40B4-BE49-F238E27FC236}">
                <a16:creationId xmlns:a16="http://schemas.microsoft.com/office/drawing/2014/main" id="{A2ADD028-F075-4F73-BDEB-B7E936DF4A71}"/>
              </a:ext>
            </a:extLst>
          </p:cNvPr>
          <p:cNvSpPr txBox="1"/>
          <p:nvPr/>
        </p:nvSpPr>
        <p:spPr>
          <a:xfrm>
            <a:off x="0" y="8"/>
            <a:ext cx="9144000" cy="707848"/>
          </a:xfrm>
          <a:prstGeom prst="rect">
            <a:avLst/>
          </a:prstGeom>
          <a:noFill/>
        </p:spPr>
        <p:txBody>
          <a:bodyPr wrap="square" lIns="91400" tIns="45701" rIns="91400" bIns="45701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PRÈS D’1 CADRE SUR 3 UTILISE PLUS SES SOFT SKILLS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rgbClr val="27AAE2"/>
                </a:solidFill>
                <a:latin typeface="Century Gothic" panose="020F0302020204030204"/>
              </a:rPr>
              <a:t>QUE SES COMPÉTENCES TECHNIQUES</a:t>
            </a:r>
            <a:endParaRPr lang="fr-FR" sz="2000" b="1" dirty="0">
              <a:solidFill>
                <a:srgbClr val="27AAE2"/>
              </a:solidFill>
              <a:latin typeface="Century Gothic" panose="020F0302020204030204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A41C4035-0DE6-9A40-B474-6C8AE291D6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3631"/>
            <a:ext cx="314380" cy="31438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683568" y="1059582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Dans votre poste actuel, diriez-vous que vous utilisez: </a:t>
            </a: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442450"/>
              </p:ext>
            </p:extLst>
          </p:nvPr>
        </p:nvGraphicFramePr>
        <p:xfrm>
          <a:off x="683568" y="1200150"/>
          <a:ext cx="79208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1331640" y="405689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57% cadres managers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61% finance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58% 46-55 ans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79912" y="4056889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46% dirigeants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39% commercial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33% 26-35 &amp; 36-45 ans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300192" y="405688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22% cadres non managers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22% finance</a:t>
            </a:r>
          </a:p>
          <a:p>
            <a:pPr algn="ctr"/>
            <a:r>
              <a:rPr lang="fr-FR" sz="800" dirty="0">
                <a:solidFill>
                  <a:schemeClr val="bg1">
                    <a:lumMod val="75000"/>
                    <a:lumOff val="25000"/>
                  </a:schemeClr>
                </a:solidFill>
              </a:rPr>
              <a:t>17% 36-45 &amp; 56-65 ans</a:t>
            </a:r>
          </a:p>
        </p:txBody>
      </p:sp>
      <p:pic>
        <p:nvPicPr>
          <p:cNvPr id="9" name="Picture 2" descr="RÃ©sultat de recherche d'images pour &quot;michael page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30"/>
          <a:stretch/>
        </p:blipFill>
        <p:spPr bwMode="auto">
          <a:xfrm>
            <a:off x="483126" y="51470"/>
            <a:ext cx="567730" cy="46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89566"/>
      </p:ext>
    </p:extLst>
  </p:cSld>
  <p:clrMapOvr>
    <a:masterClrMapping/>
  </p:clrMapOvr>
</p:sld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2_Formation">
  <a:themeElements>
    <a:clrScheme name="FORMATION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64C957"/>
      </a:accent1>
      <a:accent2>
        <a:srgbClr val="57AF4B"/>
      </a:accent2>
      <a:accent3>
        <a:srgbClr val="4D9C43"/>
      </a:accent3>
      <a:accent4>
        <a:srgbClr val="43873A"/>
      </a:accent4>
      <a:accent5>
        <a:srgbClr val="397331"/>
      </a:accent5>
      <a:accent6>
        <a:srgbClr val="2A542E"/>
      </a:accent6>
      <a:hlink>
        <a:srgbClr val="64C957"/>
      </a:hlink>
      <a:folHlink>
        <a:srgbClr val="48914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nThè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répuscule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5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ppt FIG ETUDIA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mmo">
  <a:themeElements>
    <a:clrScheme name="IMMOBILIER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ED5C64"/>
      </a:accent1>
      <a:accent2>
        <a:srgbClr val="E0585E"/>
      </a:accent2>
      <a:accent3>
        <a:srgbClr val="D35258"/>
      </a:accent3>
      <a:accent4>
        <a:srgbClr val="BF4B50"/>
      </a:accent4>
      <a:accent5>
        <a:srgbClr val="AB4348"/>
      </a:accent5>
      <a:accent6>
        <a:srgbClr val="963B3F"/>
      </a:accent6>
      <a:hlink>
        <a:srgbClr val="963B3F"/>
      </a:hlink>
      <a:folHlink>
        <a:srgbClr val="ED5C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Immo">
  <a:themeElements>
    <a:clrScheme name="IMMOBILIER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ED5C64"/>
      </a:accent1>
      <a:accent2>
        <a:srgbClr val="E0585E"/>
      </a:accent2>
      <a:accent3>
        <a:srgbClr val="D35258"/>
      </a:accent3>
      <a:accent4>
        <a:srgbClr val="BF4B50"/>
      </a:accent4>
      <a:accent5>
        <a:srgbClr val="AB4348"/>
      </a:accent5>
      <a:accent6>
        <a:srgbClr val="963B3F"/>
      </a:accent6>
      <a:hlink>
        <a:srgbClr val="963B3F"/>
      </a:hlink>
      <a:folHlink>
        <a:srgbClr val="ED5C6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Emploi">
  <a:themeElements>
    <a:clrScheme name="EMPLOI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3E79B8"/>
      </a:accent1>
      <a:accent2>
        <a:srgbClr val="3A71AB"/>
      </a:accent2>
      <a:accent3>
        <a:srgbClr val="36699E"/>
      </a:accent3>
      <a:accent4>
        <a:srgbClr val="2F5B8A"/>
      </a:accent4>
      <a:accent5>
        <a:srgbClr val="284D75"/>
      </a:accent5>
      <a:accent6>
        <a:srgbClr val="214061"/>
      </a:accent6>
      <a:hlink>
        <a:srgbClr val="36699E"/>
      </a:hlink>
      <a:folHlink>
        <a:srgbClr val="21406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Formation">
  <a:themeElements>
    <a:clrScheme name="FORMATION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64C957"/>
      </a:accent1>
      <a:accent2>
        <a:srgbClr val="57AF4B"/>
      </a:accent2>
      <a:accent3>
        <a:srgbClr val="4D9C43"/>
      </a:accent3>
      <a:accent4>
        <a:srgbClr val="43873A"/>
      </a:accent4>
      <a:accent5>
        <a:srgbClr val="397331"/>
      </a:accent5>
      <a:accent6>
        <a:srgbClr val="2A542E"/>
      </a:accent6>
      <a:hlink>
        <a:srgbClr val="64C957"/>
      </a:hlink>
      <a:folHlink>
        <a:srgbClr val="48914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Formation">
  <a:themeElements>
    <a:clrScheme name="FORMATION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64C957"/>
      </a:accent1>
      <a:accent2>
        <a:srgbClr val="57AF4B"/>
      </a:accent2>
      <a:accent3>
        <a:srgbClr val="4D9C43"/>
      </a:accent3>
      <a:accent4>
        <a:srgbClr val="43873A"/>
      </a:accent4>
      <a:accent5>
        <a:srgbClr val="397331"/>
      </a:accent5>
      <a:accent6>
        <a:srgbClr val="2A542E"/>
      </a:accent6>
      <a:hlink>
        <a:srgbClr val="64C957"/>
      </a:hlink>
      <a:folHlink>
        <a:srgbClr val="48914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rame MRF immo corrigé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icaire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25189</TotalTime>
  <Words>858</Words>
  <Application>Microsoft Office PowerPoint</Application>
  <PresentationFormat>Affichage à l'écran (16:9)</PresentationFormat>
  <Paragraphs>175</Paragraphs>
  <Slides>19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12</vt:i4>
      </vt:variant>
      <vt:variant>
        <vt:lpstr>Titres des diapositives</vt:lpstr>
      </vt:variant>
      <vt:variant>
        <vt:i4>19</vt:i4>
      </vt:variant>
    </vt:vector>
  </HeadingPairs>
  <TitlesOfParts>
    <vt:vector size="36" baseType="lpstr">
      <vt:lpstr>Arial</vt:lpstr>
      <vt:lpstr>Book Antiqua</vt:lpstr>
      <vt:lpstr>Calibri</vt:lpstr>
      <vt:lpstr>Century Gothic</vt:lpstr>
      <vt:lpstr>Wingdings 2</vt:lpstr>
      <vt:lpstr>HDOfficeLightV0</vt:lpstr>
      <vt:lpstr>Thème Office</vt:lpstr>
      <vt:lpstr>template ppt FIG ETUDIANT</vt:lpstr>
      <vt:lpstr>Immo</vt:lpstr>
      <vt:lpstr>1_Immo</vt:lpstr>
      <vt:lpstr>3_Emploi</vt:lpstr>
      <vt:lpstr>1_Formation</vt:lpstr>
      <vt:lpstr>Formation</vt:lpstr>
      <vt:lpstr>Trame MRF immo corrigé</vt:lpstr>
      <vt:lpstr>2_Formation</vt:lpstr>
      <vt:lpstr>MonThème</vt:lpstr>
      <vt:lpstr>5_Thème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Figaro Classifieds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ctran</dc:creator>
  <cp:lastModifiedBy>Camille Ruols</cp:lastModifiedBy>
  <cp:revision>1812</cp:revision>
  <cp:lastPrinted>2018-06-14T18:03:44Z</cp:lastPrinted>
  <dcterms:created xsi:type="dcterms:W3CDTF">2014-05-13T16:24:53Z</dcterms:created>
  <dcterms:modified xsi:type="dcterms:W3CDTF">2019-05-15T16:36:00Z</dcterms:modified>
</cp:coreProperties>
</file>