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Override PartName="/ppt/slideLayouts/slideLayout26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5"/>
  </p:notesMasterIdLst>
  <p:handoutMasterIdLst>
    <p:handoutMasterId r:id="rId26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3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074990" cy="512758"/>
          </a:xfrm>
          <a:prstGeom prst="rect">
            <a:avLst/>
          </a:prstGeom>
          <a:noFill/>
          <a:ln>
            <a:noFill/>
          </a:ln>
        </p:spPr>
        <p:txBody>
          <a:bodyPr vert="horz" wrap="square" lIns="95490" tIns="47749" rIns="95490" bIns="47749" anchor="t" anchorCtr="0" compatLnSpc="1"/>
          <a:lstStyle/>
          <a:p>
            <a:pPr marL="0" marR="0" lvl="0" indent="0" algn="l" defTabSz="955676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3" name="Rectangle 3"/>
          <p:cNvSpPr txBox="1">
            <a:spLocks noGrp="1"/>
          </p:cNvSpPr>
          <p:nvPr>
            <p:ph type="dt" sz="quarter" idx="1"/>
          </p:nvPr>
        </p:nvSpPr>
        <p:spPr>
          <a:xfrm>
            <a:off x="4022729" y="0"/>
            <a:ext cx="3074990" cy="512758"/>
          </a:xfrm>
          <a:prstGeom prst="rect">
            <a:avLst/>
          </a:prstGeom>
          <a:noFill/>
          <a:ln>
            <a:noFill/>
          </a:ln>
        </p:spPr>
        <p:txBody>
          <a:bodyPr vert="horz" wrap="square" lIns="95490" tIns="47749" rIns="95490" bIns="47749" anchor="t" anchorCtr="0" compatLnSpc="1"/>
          <a:lstStyle/>
          <a:p>
            <a:pPr marL="0" marR="0" lvl="0" indent="0" algn="r" defTabSz="955676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5638545-46A7-49DB-9ACF-A9A32E6E2503}" type="datetime1">
              <a:rPr lang="fr-FR" sz="13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ＭＳ Ｐゴシック"/>
              </a:rPr>
              <a:pPr marL="0" marR="0" lvl="0" indent="0" algn="r" defTabSz="955676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26/10/2011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4" name="Rectangle 4"/>
          <p:cNvSpPr txBox="1">
            <a:spLocks noGrp="1"/>
          </p:cNvSpPr>
          <p:nvPr>
            <p:ph type="ftr" sz="quarter" idx="2"/>
          </p:nvPr>
        </p:nvSpPr>
        <p:spPr>
          <a:xfrm>
            <a:off x="0" y="9720264"/>
            <a:ext cx="3074990" cy="512758"/>
          </a:xfrm>
          <a:prstGeom prst="rect">
            <a:avLst/>
          </a:prstGeom>
          <a:noFill/>
          <a:ln>
            <a:noFill/>
          </a:ln>
        </p:spPr>
        <p:txBody>
          <a:bodyPr vert="horz" wrap="square" lIns="95490" tIns="47749" rIns="95490" bIns="47749" anchor="b" anchorCtr="0" compatLnSpc="1"/>
          <a:lstStyle/>
          <a:p>
            <a:pPr marL="0" marR="0" lvl="0" indent="0" algn="l" defTabSz="955676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5" name="Rectangle 5"/>
          <p:cNvSpPr txBox="1">
            <a:spLocks noGrp="1"/>
          </p:cNvSpPr>
          <p:nvPr>
            <p:ph type="sldNum" sz="quarter" idx="3"/>
          </p:nvPr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</p:spPr>
        <p:txBody>
          <a:bodyPr vert="horz" wrap="square" lIns="95490" tIns="47749" rIns="95490" bIns="47749" anchor="b" anchorCtr="0" compatLnSpc="1"/>
          <a:lstStyle/>
          <a:p>
            <a:pPr marL="0" marR="0" lvl="0" indent="0" algn="r" defTabSz="955676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F752BC7-35BD-46C8-AD98-60BD91AA05F2}" type="slidenum">
              <a:t>‹N°›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074990" cy="512758"/>
          </a:xfrm>
          <a:prstGeom prst="rect">
            <a:avLst/>
          </a:prstGeom>
          <a:noFill/>
          <a:ln>
            <a:noFill/>
          </a:ln>
        </p:spPr>
        <p:txBody>
          <a:bodyPr vert="horz" wrap="square" lIns="95490" tIns="47749" rIns="95490" bIns="47749" anchor="t" anchorCtr="0" compatLnSpc="1"/>
          <a:lstStyle>
            <a:lvl1pPr marL="0" marR="0" lvl="0" indent="0" algn="l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3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ＭＳ Ｐゴシック"/>
              </a:defRPr>
            </a:lvl1pPr>
          </a:lstStyle>
          <a:p>
            <a:pPr lvl="0"/>
            <a:endParaRPr lang="fr-FR"/>
          </a:p>
        </p:txBody>
      </p:sp>
      <p:sp>
        <p:nvSpPr>
          <p:cNvPr id="3" name="Rectangle 3"/>
          <p:cNvSpPr txBox="1">
            <a:spLocks noGrp="1"/>
          </p:cNvSpPr>
          <p:nvPr>
            <p:ph type="dt" idx="1"/>
          </p:nvPr>
        </p:nvSpPr>
        <p:spPr>
          <a:xfrm>
            <a:off x="4022729" y="0"/>
            <a:ext cx="3074990" cy="512758"/>
          </a:xfrm>
          <a:prstGeom prst="rect">
            <a:avLst/>
          </a:prstGeom>
          <a:noFill/>
          <a:ln>
            <a:noFill/>
          </a:ln>
        </p:spPr>
        <p:txBody>
          <a:bodyPr vert="horz" wrap="square" lIns="95490" tIns="47749" rIns="95490" bIns="47749" anchor="t" anchorCtr="0" compatLnSpc="1"/>
          <a:lstStyle>
            <a:lvl1pPr marL="0" marR="0" lvl="0" indent="0" algn="r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3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ＭＳ Ｐゴシック"/>
              </a:defRPr>
            </a:lvl1pPr>
          </a:lstStyle>
          <a:p>
            <a:pPr lvl="0"/>
            <a:endParaRPr lang="fr-FR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2"/>
            <a:ext cx="5116516" cy="3836986"/>
          </a:xfrm>
          <a:prstGeom prst="rect">
            <a:avLst/>
          </a:prstGeom>
          <a:noFill/>
          <a:ln w="9528">
            <a:solidFill>
              <a:srgbClr val="000000"/>
            </a:solidFill>
            <a:prstDash val="solid"/>
            <a:miter/>
          </a:ln>
        </p:spPr>
      </p:sp>
      <p:sp>
        <p:nvSpPr>
          <p:cNvPr id="5" name="Rectangle 5"/>
          <p:cNvSpPr txBox="1">
            <a:spLocks noGrp="1"/>
          </p:cNvSpPr>
          <p:nvPr>
            <p:ph type="body" sz="quarter" idx="3"/>
          </p:nvPr>
        </p:nvSpPr>
        <p:spPr>
          <a:xfrm>
            <a:off x="709610" y="4860922"/>
            <a:ext cx="5680079" cy="4605339"/>
          </a:xfrm>
          <a:prstGeom prst="rect">
            <a:avLst/>
          </a:prstGeom>
          <a:noFill/>
          <a:ln>
            <a:noFill/>
          </a:ln>
        </p:spPr>
        <p:txBody>
          <a:bodyPr vert="horz" wrap="square" lIns="95490" tIns="47749" rIns="95490" bIns="47749" anchor="t" anchorCtr="0" compatLnSpc="1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Rectangle 6"/>
          <p:cNvSpPr txBox="1">
            <a:spLocks noGrp="1"/>
          </p:cNvSpPr>
          <p:nvPr>
            <p:ph type="ftr" sz="quarter" idx="4"/>
          </p:nvPr>
        </p:nvSpPr>
        <p:spPr>
          <a:xfrm>
            <a:off x="0" y="9720264"/>
            <a:ext cx="3074990" cy="512758"/>
          </a:xfrm>
          <a:prstGeom prst="rect">
            <a:avLst/>
          </a:prstGeom>
          <a:noFill/>
          <a:ln>
            <a:noFill/>
          </a:ln>
        </p:spPr>
        <p:txBody>
          <a:bodyPr vert="horz" wrap="square" lIns="95490" tIns="47749" rIns="95490" bIns="47749" anchor="b" anchorCtr="0" compatLnSpc="1"/>
          <a:lstStyle>
            <a:lvl1pPr marL="0" marR="0" lvl="0" indent="0" algn="l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3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ＭＳ Ｐゴシック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Rectangle 7"/>
          <p:cNvSpPr txBox="1">
            <a:spLocks noGrp="1"/>
          </p:cNvSpPr>
          <p:nvPr>
            <p:ph type="sldNum" sz="quarter" idx="5"/>
          </p:nvPr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</p:spPr>
        <p:txBody>
          <a:bodyPr vert="horz" wrap="square" lIns="95490" tIns="47749" rIns="95490" bIns="47749" anchor="b" anchorCtr="0" compatLnSpc="1"/>
          <a:lstStyle>
            <a:lvl1pPr marL="0" marR="0" lvl="0" indent="0" algn="r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3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ＭＳ Ｐゴシック"/>
              </a:defRPr>
            </a:lvl1pPr>
          </a:lstStyle>
          <a:p>
            <a:pPr lvl="0"/>
            <a:fld id="{F6CC4045-3913-4DA3-BC76-D191B6828651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fr-FR" sz="1200" b="0" i="0" u="none" strike="noStrike" kern="1200" cap="none" spc="0" baseline="0">
        <a:solidFill>
          <a:srgbClr val="000000"/>
        </a:solidFill>
        <a:uFillTx/>
        <a:latin typeface="Arial"/>
        <a:ea typeface="ＭＳ Ｐゴシック"/>
        <a:cs typeface="ＭＳ Ｐゴシック"/>
      </a:defRPr>
    </a:lvl1pPr>
    <a:lvl2pPr marL="457200" marR="0" lvl="1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fr-FR" sz="1200" b="0" i="0" u="none" strike="noStrike" kern="1200" cap="none" spc="0" baseline="0">
        <a:solidFill>
          <a:srgbClr val="000000"/>
        </a:solidFill>
        <a:uFillTx/>
        <a:latin typeface="Arial"/>
        <a:ea typeface="ＭＳ Ｐゴシック"/>
      </a:defRPr>
    </a:lvl2pPr>
    <a:lvl3pPr marL="914400" marR="0" lvl="2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fr-FR" sz="1200" b="0" i="0" u="none" strike="noStrike" kern="1200" cap="none" spc="0" baseline="0">
        <a:solidFill>
          <a:srgbClr val="000000"/>
        </a:solidFill>
        <a:uFillTx/>
        <a:latin typeface="Arial"/>
        <a:ea typeface="ＭＳ Ｐゴシック"/>
      </a:defRPr>
    </a:lvl3pPr>
    <a:lvl4pPr marL="1371600" marR="0" lvl="3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fr-FR" sz="1200" b="0" i="0" u="none" strike="noStrike" kern="1200" cap="none" spc="0" baseline="0">
        <a:solidFill>
          <a:srgbClr val="000000"/>
        </a:solidFill>
        <a:uFillTx/>
        <a:latin typeface="Arial"/>
        <a:ea typeface="ＭＳ Ｐゴシック"/>
      </a:defRPr>
    </a:lvl4pPr>
    <a:lvl5pPr marL="1828800" marR="0" lvl="4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fr-FR" sz="1200" b="0" i="0" u="none" strike="noStrike" kern="1200" cap="none" spc="0" baseline="0">
        <a:solidFill>
          <a:srgbClr val="000000"/>
        </a:solidFill>
        <a:uFillTx/>
        <a:latin typeface="Arial"/>
        <a:ea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5490" tIns="47749" rIns="95490" bIns="47749" anchor="b" anchorCtr="0" compatLnSpc="1"/>
          <a:lstStyle/>
          <a:p>
            <a:pPr marL="0" marR="0" lvl="0" indent="0" algn="r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B46F772-7D3B-4364-9F00-3EEF53B133ED}" type="slidenum">
              <a:t>1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EF57B98-0253-4501-8486-0E69024D321D}" type="slidenum">
              <a:t>1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34A58B4-ECD7-4D9F-9020-26C843D0AE68}" type="slidenum">
              <a:t>1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4017965" y="9721845"/>
            <a:ext cx="3078163" cy="509585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0" tIns="0" rIns="0" bIns="0" anchor="b" anchorCtr="0" compatLnSpc="1"/>
          <a:lstStyle/>
          <a:p>
            <a:pPr marL="0" marR="0" lvl="0" indent="0" algn="r" defTabSz="469901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77F041C-6CBC-4665-B3E2-E72DDF241C6F}" type="slidenum">
              <a:t>1</a:t>
            </a:fld>
            <a:endParaRPr lang="en-US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1044573" y="795335"/>
            <a:ext cx="5010153" cy="3836986"/>
          </a:xfrm>
          <a:prstGeom prst="rect">
            <a:avLst/>
          </a:prstGeom>
          <a:solidFill>
            <a:srgbClr val="FFFFFF"/>
          </a:solidFill>
          <a:ln w="9363">
            <a:solidFill>
              <a:srgbClr val="000000"/>
            </a:solidFill>
            <a:prstDash val="solid"/>
            <a:miter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none" lIns="95490" tIns="47749" rIns="95490" bIns="47749" anchor="ctr" anchorCtr="0" compatLnSpc="1"/>
          <a:lstStyle/>
          <a:p>
            <a:pPr marL="0" marR="0" lvl="0" indent="0" algn="l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9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7" name="Text Box 6"/>
          <p:cNvSpPr txBox="1">
            <a:spLocks noGrp="1"/>
          </p:cNvSpPr>
          <p:nvPr>
            <p:ph type="body" sz="quarter" idx="1"/>
          </p:nvPr>
        </p:nvSpPr>
        <p:spPr>
          <a:xfrm>
            <a:off x="946147" y="4860922"/>
            <a:ext cx="5199058" cy="4597402"/>
          </a:xfrm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5490" tIns="47749" rIns="95490" bIns="47749" anchor="b" anchorCtr="0" compatLnSpc="1"/>
          <a:lstStyle/>
          <a:p>
            <a:pPr marL="0" marR="0" lvl="0" indent="0" algn="r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162E2B6-58A9-4B55-9904-4E6D70C8A1DF}" type="slidenum">
              <a:t>10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0000402-F292-4797-9824-72E400829A8F}" type="slidenum">
              <a:t>10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9562353-98FB-4C60-B52B-3515FF110622}" type="slidenum">
              <a:t>10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8894797-CC74-4E43-BE34-8B4403B7F824}" type="slidenum">
              <a:t>10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AB9802D-1544-45D0-8B0C-71AF84A91861}" type="slidenum">
              <a:t>10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4017965" y="9721845"/>
            <a:ext cx="3078163" cy="509585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0" tIns="0" rIns="0" bIns="0" anchor="b" anchorCtr="0" compatLnSpc="1"/>
          <a:lstStyle/>
          <a:p>
            <a:pPr marL="0" marR="0" lvl="0" indent="0" algn="r" defTabSz="469901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C105E63-5BAD-49EE-9786-20999FE86E06}" type="slidenum">
              <a:t>10</a:t>
            </a:fld>
            <a:endParaRPr lang="en-US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1044573" y="795335"/>
            <a:ext cx="5013326" cy="3838578"/>
          </a:xfrm>
          <a:prstGeom prst="rect">
            <a:avLst/>
          </a:prstGeom>
          <a:solidFill>
            <a:srgbClr val="FFFFFF"/>
          </a:solidFill>
          <a:ln w="9363">
            <a:solidFill>
              <a:srgbClr val="000000"/>
            </a:solidFill>
            <a:prstDash val="solid"/>
            <a:miter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none" lIns="95490" tIns="47749" rIns="95490" bIns="47749" anchor="ctr" anchorCtr="0" compatLnSpc="1"/>
          <a:lstStyle/>
          <a:p>
            <a:pPr marL="0" marR="0" lvl="0" indent="0" algn="l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9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9" name="Text Box 8"/>
          <p:cNvSpPr txBox="1">
            <a:spLocks noGrp="1"/>
          </p:cNvSpPr>
          <p:nvPr>
            <p:ph type="body" sz="quarter" idx="1"/>
          </p:nvPr>
        </p:nvSpPr>
        <p:spPr>
          <a:xfrm>
            <a:off x="709610" y="4860922"/>
            <a:ext cx="5676896" cy="4602166"/>
          </a:xfrm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5490" tIns="47749" rIns="95490" bIns="47749" anchor="b" anchorCtr="0" compatLnSpc="1"/>
          <a:lstStyle/>
          <a:p>
            <a:pPr marL="0" marR="0" lvl="0" indent="0" algn="r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C20332B-2D3A-45C3-AF2C-8FB8A10F0854}" type="slidenum">
              <a:t>11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74A5F08-3ADA-4F4C-AAB4-78D533291927}" type="slidenum">
              <a:t>11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6C451D4-48C3-466F-9877-3D783250852E}" type="slidenum">
              <a:t>11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4017965" y="9721845"/>
            <a:ext cx="3078163" cy="509585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0" tIns="0" rIns="0" bIns="0" anchor="b" anchorCtr="0" compatLnSpc="1"/>
          <a:lstStyle/>
          <a:p>
            <a:pPr marL="0" marR="0" lvl="0" indent="0" algn="r" defTabSz="469901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3F525E9-74E0-4FC8-AC1B-430986BAAD8C}" type="slidenum">
              <a:t>11</a:t>
            </a:fld>
            <a:endParaRPr lang="en-US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1042992" y="768352"/>
            <a:ext cx="5013326" cy="3836986"/>
          </a:xfrm>
          <a:prstGeom prst="rect">
            <a:avLst/>
          </a:prstGeom>
          <a:solidFill>
            <a:srgbClr val="FFFFFF"/>
          </a:solidFill>
          <a:ln w="9363">
            <a:solidFill>
              <a:srgbClr val="000000"/>
            </a:solidFill>
            <a:prstDash val="solid"/>
            <a:miter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none" lIns="95490" tIns="47749" rIns="95490" bIns="47749" anchor="ctr" anchorCtr="0" compatLnSpc="1"/>
          <a:lstStyle/>
          <a:p>
            <a:pPr marL="0" marR="0" lvl="0" indent="0" algn="l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9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7" name="Text Box 6"/>
          <p:cNvSpPr txBox="1">
            <a:spLocks noGrp="1"/>
          </p:cNvSpPr>
          <p:nvPr>
            <p:ph type="body" sz="quarter" idx="1"/>
          </p:nvPr>
        </p:nvSpPr>
        <p:spPr>
          <a:xfrm>
            <a:off x="946147" y="4860922"/>
            <a:ext cx="5199058" cy="4597402"/>
          </a:xfrm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5490" tIns="47749" rIns="95490" bIns="47749" anchor="b" anchorCtr="0" compatLnSpc="1"/>
          <a:lstStyle/>
          <a:p>
            <a:pPr marL="0" marR="0" lvl="0" indent="0" algn="r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C2A7988-5602-496D-A705-5CB4A0986C3D}" type="slidenum">
              <a:t>12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4340F3C-A44A-4A2C-9AA0-BE0D0050FDEA}" type="slidenum">
              <a:t>12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F552825-5FB5-42DB-8A5E-26746211509F}" type="slidenum">
              <a:t>12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4017965" y="9721845"/>
            <a:ext cx="3078163" cy="509585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0" tIns="0" rIns="0" bIns="0" anchor="b" anchorCtr="0" compatLnSpc="1"/>
          <a:lstStyle/>
          <a:p>
            <a:pPr marL="0" marR="0" lvl="0" indent="0" algn="r" defTabSz="469901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0EADC6E-2BAF-4B8B-B71A-A212AEFBED8A}" type="slidenum">
              <a:t>12</a:t>
            </a:fld>
            <a:endParaRPr lang="en-US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1044573" y="795335"/>
            <a:ext cx="5013326" cy="3838578"/>
          </a:xfrm>
          <a:prstGeom prst="rect">
            <a:avLst/>
          </a:prstGeom>
          <a:solidFill>
            <a:srgbClr val="FFFFFF"/>
          </a:solidFill>
          <a:ln w="9363">
            <a:solidFill>
              <a:srgbClr val="000000"/>
            </a:solidFill>
            <a:prstDash val="solid"/>
            <a:miter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none" lIns="95490" tIns="47749" rIns="95490" bIns="47749" anchor="ctr" anchorCtr="0" compatLnSpc="1"/>
          <a:lstStyle/>
          <a:p>
            <a:pPr marL="0" marR="0" lvl="0" indent="0" algn="l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9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7" name="Text Box 6"/>
          <p:cNvSpPr txBox="1">
            <a:spLocks noGrp="1"/>
          </p:cNvSpPr>
          <p:nvPr>
            <p:ph type="body" sz="quarter" idx="1"/>
          </p:nvPr>
        </p:nvSpPr>
        <p:spPr>
          <a:xfrm>
            <a:off x="946147" y="4860922"/>
            <a:ext cx="5199058" cy="4597402"/>
          </a:xfrm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5490" tIns="47749" rIns="95490" bIns="47749" anchor="b" anchorCtr="0" compatLnSpc="1"/>
          <a:lstStyle/>
          <a:p>
            <a:pPr marL="0" marR="0" lvl="0" indent="0" algn="r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4200AC0-AD35-4B88-8C31-DD6EC320E1A5}" type="slidenum">
              <a:t>13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50B4549-388D-407D-A627-F140E2693BDD}" type="slidenum">
              <a:t>13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6634590-081C-4277-8000-F3D7E1ACBC6C}" type="slidenum">
              <a:t>13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4017965" y="9721845"/>
            <a:ext cx="3078163" cy="509585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0" tIns="0" rIns="0" bIns="0" anchor="b" anchorCtr="0" compatLnSpc="1"/>
          <a:lstStyle/>
          <a:p>
            <a:pPr marL="0" marR="0" lvl="0" indent="0" algn="r" defTabSz="469901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C17991E-0259-4250-873F-4B14C0FC8A5A}" type="slidenum">
              <a:t>13</a:t>
            </a:fld>
            <a:endParaRPr lang="en-US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1042992" y="768352"/>
            <a:ext cx="5013326" cy="3836986"/>
          </a:xfrm>
          <a:prstGeom prst="rect">
            <a:avLst/>
          </a:prstGeom>
          <a:solidFill>
            <a:srgbClr val="FFFFFF"/>
          </a:solidFill>
          <a:ln w="9363">
            <a:solidFill>
              <a:srgbClr val="000000"/>
            </a:solidFill>
            <a:prstDash val="solid"/>
            <a:miter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none" lIns="95490" tIns="47749" rIns="95490" bIns="47749" anchor="ctr" anchorCtr="0" compatLnSpc="1"/>
          <a:lstStyle/>
          <a:p>
            <a:pPr marL="0" marR="0" lvl="0" indent="0" algn="l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9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7" name="Text Box 6"/>
          <p:cNvSpPr txBox="1">
            <a:spLocks noGrp="1"/>
          </p:cNvSpPr>
          <p:nvPr>
            <p:ph type="body" sz="quarter" idx="1"/>
          </p:nvPr>
        </p:nvSpPr>
        <p:spPr>
          <a:xfrm>
            <a:off x="946147" y="4860922"/>
            <a:ext cx="5199058" cy="4597402"/>
          </a:xfrm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5490" tIns="47749" rIns="95490" bIns="47749" anchor="b" anchorCtr="0" compatLnSpc="1"/>
          <a:lstStyle/>
          <a:p>
            <a:pPr marL="0" marR="0" lvl="0" indent="0" algn="r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41150A4-917F-49CD-8802-152D296DD1A1}" type="slidenum">
              <a:t>14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2C73414-E48C-4974-97E7-525DD75B7E56}" type="slidenum">
              <a:t>14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9AF0A4F-BAFA-44E1-ABE6-EE22A3A4FA35}" type="slidenum">
              <a:t>14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6835F6C-3C23-4953-8C27-420ABF32BADC}" type="slidenum">
              <a:t>14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4017965" y="9721845"/>
            <a:ext cx="3078163" cy="509585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0" tIns="0" rIns="0" bIns="0" anchor="b" anchorCtr="0" compatLnSpc="1"/>
          <a:lstStyle/>
          <a:p>
            <a:pPr marL="0" marR="0" lvl="0" indent="0" algn="r" defTabSz="469901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B56A17E-94CB-4AA9-A91F-C2A2E68A2933}" type="slidenum">
              <a:t>14</a:t>
            </a:fld>
            <a:endParaRPr lang="en-US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1044573" y="795335"/>
            <a:ext cx="5013326" cy="3838578"/>
          </a:xfrm>
          <a:prstGeom prst="rect">
            <a:avLst/>
          </a:prstGeom>
          <a:solidFill>
            <a:srgbClr val="FFFFFF"/>
          </a:solidFill>
          <a:ln w="9363">
            <a:solidFill>
              <a:srgbClr val="000000"/>
            </a:solidFill>
            <a:prstDash val="solid"/>
            <a:miter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none" lIns="95490" tIns="47749" rIns="95490" bIns="47749" anchor="ctr" anchorCtr="0" compatLnSpc="1"/>
          <a:lstStyle/>
          <a:p>
            <a:pPr marL="0" marR="0" lvl="0" indent="0" algn="l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9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8" name="Text Box 7"/>
          <p:cNvSpPr txBox="1">
            <a:spLocks noGrp="1"/>
          </p:cNvSpPr>
          <p:nvPr>
            <p:ph type="body" sz="quarter" idx="1"/>
          </p:nvPr>
        </p:nvSpPr>
        <p:spPr>
          <a:xfrm>
            <a:off x="709610" y="4860922"/>
            <a:ext cx="5676896" cy="4602166"/>
          </a:xfrm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5490" tIns="47749" rIns="95490" bIns="47749" anchor="b" anchorCtr="0" compatLnSpc="1"/>
          <a:lstStyle/>
          <a:p>
            <a:pPr marL="0" marR="0" lvl="0" indent="0" algn="r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425BB16-374F-4CFD-848F-321A2486E933}" type="slidenum">
              <a:t>15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EA833BF-8AE8-42B4-8466-E749999610E0}" type="slidenum">
              <a:t>15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AE13FDF-5214-4802-A21B-6242E533CB6C}" type="slidenum">
              <a:t>15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C2D6836-70C6-441B-ADBA-22A9494D8388}" type="slidenum">
              <a:t>15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4017965" y="9721845"/>
            <a:ext cx="3078163" cy="509585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0" tIns="0" rIns="0" bIns="0" anchor="b" anchorCtr="0" compatLnSpc="1"/>
          <a:lstStyle/>
          <a:p>
            <a:pPr marL="0" marR="0" lvl="0" indent="0" algn="r" defTabSz="469901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0959B4C-34F5-4B0D-BF69-86CD2CBD3454}" type="slidenum">
              <a:t>15</a:t>
            </a:fld>
            <a:endParaRPr lang="en-US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1044573" y="795335"/>
            <a:ext cx="5013326" cy="3838578"/>
          </a:xfrm>
          <a:prstGeom prst="rect">
            <a:avLst/>
          </a:prstGeom>
          <a:solidFill>
            <a:srgbClr val="FFFFFF"/>
          </a:solidFill>
          <a:ln w="9363">
            <a:solidFill>
              <a:srgbClr val="000000"/>
            </a:solidFill>
            <a:prstDash val="solid"/>
            <a:miter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none" lIns="95490" tIns="47749" rIns="95490" bIns="47749" anchor="ctr" anchorCtr="0" compatLnSpc="1"/>
          <a:lstStyle/>
          <a:p>
            <a:pPr marL="0" marR="0" lvl="0" indent="0" algn="l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9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8" name="Text Box 7"/>
          <p:cNvSpPr txBox="1">
            <a:spLocks noGrp="1"/>
          </p:cNvSpPr>
          <p:nvPr>
            <p:ph type="body" sz="quarter" idx="1"/>
          </p:nvPr>
        </p:nvSpPr>
        <p:spPr>
          <a:xfrm>
            <a:off x="709610" y="4860922"/>
            <a:ext cx="5676896" cy="4602166"/>
          </a:xfrm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5490" tIns="47749" rIns="95490" bIns="47749" anchor="b" anchorCtr="0" compatLnSpc="1"/>
          <a:lstStyle/>
          <a:p>
            <a:pPr marL="0" marR="0" lvl="0" indent="0" algn="r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7B0D419-4115-43F9-AEC1-3211533529DE}" type="slidenum">
              <a:t>16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B148D43-1DA7-4696-99F2-4814A41CBF92}" type="slidenum">
              <a:t>16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A7190D0-F209-497B-B96C-38E5E449E41D}" type="slidenum">
              <a:t>16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4017965" y="9721845"/>
            <a:ext cx="3078163" cy="509585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0" tIns="0" rIns="0" bIns="0" anchor="b" anchorCtr="0" compatLnSpc="1"/>
          <a:lstStyle/>
          <a:p>
            <a:pPr marL="0" marR="0" lvl="0" indent="0" algn="r" defTabSz="469901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A5F216E-A334-4E72-8992-45BCABFA3353}" type="slidenum">
              <a:t>16</a:t>
            </a:fld>
            <a:endParaRPr lang="en-US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1044573" y="795335"/>
            <a:ext cx="5006970" cy="3830641"/>
          </a:xfrm>
          <a:prstGeom prst="rect">
            <a:avLst/>
          </a:prstGeom>
          <a:solidFill>
            <a:srgbClr val="FFFFFF"/>
          </a:solidFill>
          <a:ln w="9363">
            <a:solidFill>
              <a:srgbClr val="000000"/>
            </a:solidFill>
            <a:prstDash val="solid"/>
            <a:miter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none" lIns="95490" tIns="47749" rIns="95490" bIns="47749" anchor="ctr" anchorCtr="0" compatLnSpc="1"/>
          <a:lstStyle/>
          <a:p>
            <a:pPr marL="0" marR="0" lvl="0" indent="0" algn="l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9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7" name="Text Box 6"/>
          <p:cNvSpPr txBox="1">
            <a:spLocks noGrp="1"/>
          </p:cNvSpPr>
          <p:nvPr>
            <p:ph type="body" sz="quarter" idx="1"/>
          </p:nvPr>
        </p:nvSpPr>
        <p:spPr>
          <a:xfrm>
            <a:off x="946147" y="4860922"/>
            <a:ext cx="5199058" cy="4597402"/>
          </a:xfrm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5490" tIns="47749" rIns="95490" bIns="47749" anchor="b" anchorCtr="0" compatLnSpc="1"/>
          <a:lstStyle/>
          <a:p>
            <a:pPr marL="0" marR="0" lvl="0" indent="0" algn="r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F0E2977-8E71-4778-A08C-AA0E7F5087E9}" type="slidenum">
              <a:t>17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88ADE0E-B3AF-474F-B4F6-0A8C6EDF2B84}" type="slidenum">
              <a:t>17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1595984-EA61-4368-9F2A-90D80E7E111A}" type="slidenum">
              <a:t>17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1039809" y="777870"/>
            <a:ext cx="5014907" cy="3833814"/>
          </a:xfrm>
          <a:prstGeom prst="rect">
            <a:avLst/>
          </a:prstGeom>
          <a:solidFill>
            <a:srgbClr val="FFFFFF"/>
          </a:solidFill>
          <a:ln w="9363">
            <a:solidFill>
              <a:srgbClr val="000000"/>
            </a:solidFill>
            <a:prstDash val="solid"/>
            <a:miter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none" lIns="95490" tIns="47749" rIns="95490" bIns="47749" anchor="ctr" anchorCtr="0" compatLnSpc="1"/>
          <a:lstStyle/>
          <a:p>
            <a:pPr marL="0" marR="0" lvl="0" indent="0" algn="l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9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6" name="Text Box 5"/>
          <p:cNvSpPr txBox="1">
            <a:spLocks noGrp="1"/>
          </p:cNvSpPr>
          <p:nvPr>
            <p:ph type="body" sz="quarter" idx="1"/>
          </p:nvPr>
        </p:nvSpPr>
        <p:spPr>
          <a:xfrm>
            <a:off x="946147" y="4860922"/>
            <a:ext cx="5199058" cy="4597402"/>
          </a:xfrm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5490" tIns="47749" rIns="95490" bIns="47749" anchor="b" anchorCtr="0" compatLnSpc="1"/>
          <a:lstStyle/>
          <a:p>
            <a:pPr marL="0" marR="0" lvl="0" indent="0" algn="r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74F9C22-FA98-4580-8FB6-012BEFB572B5}" type="slidenum">
              <a:t>18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D95B51B-6FDA-496A-A7CE-8958D5C09492}" type="slidenum">
              <a:t>18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F8D3DDF-7400-4773-877B-2A024AE92221}" type="slidenum">
              <a:t>18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4017965" y="9721845"/>
            <a:ext cx="3078163" cy="509585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0" tIns="0" rIns="0" bIns="0" anchor="b" anchorCtr="0" compatLnSpc="1"/>
          <a:lstStyle/>
          <a:p>
            <a:pPr marL="0" marR="0" lvl="0" indent="0" algn="r" defTabSz="469901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55764BA-C490-4351-9970-FC498C27C90D}" type="slidenum">
              <a:t>18</a:t>
            </a:fld>
            <a:endParaRPr lang="en-US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1042992" y="768352"/>
            <a:ext cx="5013326" cy="3836986"/>
          </a:xfrm>
          <a:prstGeom prst="rect">
            <a:avLst/>
          </a:prstGeom>
          <a:solidFill>
            <a:srgbClr val="FFFFFF"/>
          </a:solidFill>
          <a:ln w="9363">
            <a:solidFill>
              <a:srgbClr val="000000"/>
            </a:solidFill>
            <a:prstDash val="solid"/>
            <a:miter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none" lIns="95490" tIns="47749" rIns="95490" bIns="47749" anchor="ctr" anchorCtr="0" compatLnSpc="1"/>
          <a:lstStyle/>
          <a:p>
            <a:pPr marL="0" marR="0" lvl="0" indent="0" algn="l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9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7" name="Text Box 6"/>
          <p:cNvSpPr txBox="1">
            <a:spLocks noGrp="1"/>
          </p:cNvSpPr>
          <p:nvPr>
            <p:ph type="body" sz="quarter" idx="1"/>
          </p:nvPr>
        </p:nvSpPr>
        <p:spPr>
          <a:xfrm>
            <a:off x="946147" y="4860922"/>
            <a:ext cx="5199058" cy="4597402"/>
          </a:xfrm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5490" tIns="47749" rIns="95490" bIns="47749" anchor="b" anchorCtr="0" compatLnSpc="1"/>
          <a:lstStyle/>
          <a:p>
            <a:pPr marL="0" marR="0" lvl="0" indent="0" algn="r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4B36ED8-F629-4B18-81B5-88D39ECDF1E8}" type="slidenum">
              <a:t>19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9E0B91E-1F06-437B-8CDD-9C4779FFA25B}" type="slidenum">
              <a:t>19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BF8A74B-1D0A-45C2-A401-F74A87F00F6D}" type="slidenum">
              <a:t>19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4017965" y="9721845"/>
            <a:ext cx="3078163" cy="509585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0" tIns="0" rIns="0" bIns="0" anchor="b" anchorCtr="0" compatLnSpc="1"/>
          <a:lstStyle/>
          <a:p>
            <a:pPr marL="0" marR="0" lvl="0" indent="0" algn="r" defTabSz="469901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D32EB26-50B7-4B8D-8363-1ADF4C6D883A}" type="slidenum">
              <a:t>19</a:t>
            </a:fld>
            <a:endParaRPr lang="en-US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1044573" y="795335"/>
            <a:ext cx="5013326" cy="3838578"/>
          </a:xfrm>
          <a:prstGeom prst="rect">
            <a:avLst/>
          </a:prstGeom>
          <a:solidFill>
            <a:srgbClr val="FFFFFF"/>
          </a:solidFill>
          <a:ln w="9363">
            <a:solidFill>
              <a:srgbClr val="000000"/>
            </a:solidFill>
            <a:prstDash val="solid"/>
            <a:miter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none" lIns="95490" tIns="47749" rIns="95490" bIns="47749" anchor="ctr" anchorCtr="0" compatLnSpc="1"/>
          <a:lstStyle/>
          <a:p>
            <a:pPr marL="0" marR="0" lvl="0" indent="0" algn="l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9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7" name="Text Box 6"/>
          <p:cNvSpPr txBox="1">
            <a:spLocks noGrp="1"/>
          </p:cNvSpPr>
          <p:nvPr>
            <p:ph type="body" sz="quarter" idx="1"/>
          </p:nvPr>
        </p:nvSpPr>
        <p:spPr>
          <a:xfrm>
            <a:off x="946147" y="4860922"/>
            <a:ext cx="5199058" cy="4597402"/>
          </a:xfrm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5490" tIns="47749" rIns="95490" bIns="47749" anchor="b" anchorCtr="0" compatLnSpc="1"/>
          <a:lstStyle/>
          <a:p>
            <a:pPr marL="0" marR="0" lvl="0" indent="0" algn="r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0A90CC6-F13F-4416-917D-FEF4F871D022}" type="slidenum">
              <a:t>2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83E98F6-8C52-4605-9645-701A9A71C043}" type="slidenum">
              <a:t>2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6EB0DE3-63C4-4171-B813-B08BAE21065F}" type="slidenum">
              <a:t>2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4017965" y="9721845"/>
            <a:ext cx="3078163" cy="509585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0" tIns="0" rIns="0" bIns="0" anchor="b" anchorCtr="0" compatLnSpc="1"/>
          <a:lstStyle/>
          <a:p>
            <a:pPr marL="0" marR="0" lvl="0" indent="0" algn="r" defTabSz="469901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B9BE92D-BDF3-47C0-A979-BCEFF1F6A09D}" type="slidenum">
              <a:t>2</a:t>
            </a:fld>
            <a:endParaRPr lang="en-US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1042992" y="768352"/>
            <a:ext cx="5013326" cy="3836986"/>
          </a:xfrm>
          <a:prstGeom prst="rect">
            <a:avLst/>
          </a:prstGeom>
          <a:solidFill>
            <a:srgbClr val="FFFFFF"/>
          </a:solidFill>
          <a:ln w="9363">
            <a:solidFill>
              <a:srgbClr val="000000"/>
            </a:solidFill>
            <a:prstDash val="solid"/>
            <a:miter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none" lIns="95490" tIns="47749" rIns="95490" bIns="47749" anchor="ctr" anchorCtr="0" compatLnSpc="1"/>
          <a:lstStyle/>
          <a:p>
            <a:pPr marL="0" marR="0" lvl="0" indent="0" algn="l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9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7" name="Text Box 6"/>
          <p:cNvSpPr txBox="1">
            <a:spLocks noGrp="1"/>
          </p:cNvSpPr>
          <p:nvPr>
            <p:ph type="body" sz="quarter" idx="1"/>
          </p:nvPr>
        </p:nvSpPr>
        <p:spPr>
          <a:xfrm>
            <a:off x="946147" y="4860922"/>
            <a:ext cx="5199058" cy="4597402"/>
          </a:xfrm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5490" tIns="47749" rIns="95490" bIns="47749" anchor="b" anchorCtr="0" compatLnSpc="1"/>
          <a:lstStyle/>
          <a:p>
            <a:pPr marL="0" marR="0" lvl="0" indent="0" algn="r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ED3B7FF-11F9-4EAA-88A9-B43176330884}" type="slidenum">
              <a:t>20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55651" algn="l"/>
                <a:tab pos="1509710" algn="l"/>
                <a:tab pos="2268534" algn="l"/>
                <a:tab pos="3024185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3B3E43B-7B25-4149-981B-3E865F630F72}" type="slidenum">
              <a:t>20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55651" algn="l"/>
                <a:tab pos="1509710" algn="l"/>
                <a:tab pos="2268534" algn="l"/>
                <a:tab pos="3024185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D5F273F-BF29-4306-933E-476331E87070}" type="slidenum">
              <a:t>20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55651" algn="l"/>
                <a:tab pos="1509710" algn="l"/>
                <a:tab pos="2268534" algn="l"/>
                <a:tab pos="3024185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E7E0DC5-E2FA-4709-A4D2-122137D7D00B}" type="slidenum">
              <a:t>20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4017965" y="9721845"/>
            <a:ext cx="3078163" cy="509585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0" tIns="0" rIns="0" bIns="0" anchor="b" anchorCtr="0" compatLnSpc="1"/>
          <a:lstStyle/>
          <a:p>
            <a:pPr marL="0" marR="0" lvl="0" indent="0" algn="r" defTabSz="469901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55651" algn="l"/>
                <a:tab pos="1509710" algn="l"/>
                <a:tab pos="2268534" algn="l"/>
                <a:tab pos="3024185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11A81CF-9BC6-457C-BE96-7D6F81C9E73A}" type="slidenum">
              <a:t>20</a:t>
            </a:fld>
            <a:endParaRPr lang="en-US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1044573" y="795335"/>
            <a:ext cx="5013326" cy="3838578"/>
          </a:xfrm>
          <a:prstGeom prst="rect">
            <a:avLst/>
          </a:prstGeom>
          <a:solidFill>
            <a:srgbClr val="FFFFFF"/>
          </a:solidFill>
          <a:ln w="9363">
            <a:solidFill>
              <a:srgbClr val="000000"/>
            </a:solidFill>
            <a:prstDash val="solid"/>
            <a:miter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none" lIns="95490" tIns="47749" rIns="95490" bIns="47749" anchor="ctr" anchorCtr="0" compatLnSpc="1"/>
          <a:lstStyle/>
          <a:p>
            <a:pPr marL="0" marR="0" lvl="0" indent="0" algn="l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9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8" name="Text Box 7"/>
          <p:cNvSpPr txBox="1">
            <a:spLocks noGrp="1"/>
          </p:cNvSpPr>
          <p:nvPr>
            <p:ph type="body" sz="quarter" idx="1"/>
          </p:nvPr>
        </p:nvSpPr>
        <p:spPr>
          <a:xfrm>
            <a:off x="709610" y="4860922"/>
            <a:ext cx="5673723" cy="4598983"/>
          </a:xfrm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5490" tIns="47749" rIns="95490" bIns="47749" anchor="b" anchorCtr="0" compatLnSpc="1"/>
          <a:lstStyle/>
          <a:p>
            <a:pPr marL="0" marR="0" lvl="0" indent="0" algn="r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BA78AB3-C029-48E2-B552-F81C3047F47D}" type="slidenum">
              <a:t>21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4E5B94D-AAE4-4C4B-AF31-5F2646B042B8}" type="slidenum">
              <a:t>21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08255D1-0AEB-4985-AA89-E24924DD7928}" type="slidenum">
              <a:t>21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4017965" y="9721845"/>
            <a:ext cx="3078163" cy="509585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0" tIns="0" rIns="0" bIns="0" anchor="b" anchorCtr="0" compatLnSpc="1"/>
          <a:lstStyle/>
          <a:p>
            <a:pPr marL="0" marR="0" lvl="0" indent="0" algn="r" defTabSz="469901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DEE4066-6382-4EA9-AFC4-5482C6456475}" type="slidenum">
              <a:t>21</a:t>
            </a:fld>
            <a:endParaRPr lang="en-US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1042992" y="768352"/>
            <a:ext cx="5013326" cy="3836986"/>
          </a:xfrm>
          <a:prstGeom prst="rect">
            <a:avLst/>
          </a:prstGeom>
          <a:solidFill>
            <a:srgbClr val="FFFFFF"/>
          </a:solidFill>
          <a:ln w="9363">
            <a:solidFill>
              <a:srgbClr val="000000"/>
            </a:solidFill>
            <a:prstDash val="solid"/>
            <a:miter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none" lIns="95490" tIns="47749" rIns="95490" bIns="47749" anchor="ctr" anchorCtr="0" compatLnSpc="1"/>
          <a:lstStyle/>
          <a:p>
            <a:pPr marL="0" marR="0" lvl="0" indent="0" algn="l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9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7" name="Text Box 6"/>
          <p:cNvSpPr txBox="1">
            <a:spLocks noGrp="1"/>
          </p:cNvSpPr>
          <p:nvPr>
            <p:ph type="body" sz="quarter" idx="1"/>
          </p:nvPr>
        </p:nvSpPr>
        <p:spPr>
          <a:xfrm>
            <a:off x="946147" y="4860922"/>
            <a:ext cx="5199058" cy="4597402"/>
          </a:xfrm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5490" tIns="47749" rIns="95490" bIns="47749" anchor="b" anchorCtr="0" compatLnSpc="1"/>
          <a:lstStyle/>
          <a:p>
            <a:pPr marL="0" marR="0" lvl="0" indent="0" algn="r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8A7D75B-7769-41C0-A6B6-10C4670843F4}" type="slidenum">
              <a:t>3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CD41ACC-8A0C-470E-B592-853390387320}" type="slidenum">
              <a:t>3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44CCE0F-434E-4707-BF1A-67ECE4D661D9}" type="slidenum">
              <a:t>3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4017965" y="9721845"/>
            <a:ext cx="3078163" cy="509585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0" tIns="0" rIns="0" bIns="0" anchor="b" anchorCtr="0" compatLnSpc="1"/>
          <a:lstStyle/>
          <a:p>
            <a:pPr marL="0" marR="0" lvl="0" indent="0" algn="r" defTabSz="469901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7D803A5-97E5-4E72-A133-600DF49BF5BD}" type="slidenum">
              <a:t>3</a:t>
            </a:fld>
            <a:endParaRPr lang="en-US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1042992" y="768352"/>
            <a:ext cx="5013326" cy="3836986"/>
          </a:xfrm>
          <a:prstGeom prst="rect">
            <a:avLst/>
          </a:prstGeom>
          <a:solidFill>
            <a:srgbClr val="FFFFFF"/>
          </a:solidFill>
          <a:ln w="9363">
            <a:solidFill>
              <a:srgbClr val="000000"/>
            </a:solidFill>
            <a:prstDash val="solid"/>
            <a:miter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none" lIns="95490" tIns="47749" rIns="95490" bIns="47749" anchor="ctr" anchorCtr="0" compatLnSpc="1"/>
          <a:lstStyle/>
          <a:p>
            <a:pPr marL="0" marR="0" lvl="0" indent="0" algn="l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9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7" name="Text Box 6"/>
          <p:cNvSpPr txBox="1">
            <a:spLocks noGrp="1"/>
          </p:cNvSpPr>
          <p:nvPr>
            <p:ph type="body" sz="quarter" idx="1"/>
          </p:nvPr>
        </p:nvSpPr>
        <p:spPr>
          <a:xfrm>
            <a:off x="946147" y="4860922"/>
            <a:ext cx="5199058" cy="4597402"/>
          </a:xfrm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5490" tIns="47749" rIns="95490" bIns="47749" anchor="b" anchorCtr="0" compatLnSpc="1"/>
          <a:lstStyle/>
          <a:p>
            <a:pPr marL="0" marR="0" lvl="0" indent="0" algn="r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4B61AA0-FC9A-4B41-91F7-7396AF7FD722}" type="slidenum">
              <a:t>4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8CC1468-B7FE-46C6-940B-42CBD980C0CD}" type="slidenum">
              <a:t>4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48223B9-85AA-4F1B-94C5-5120C38024D1}" type="slidenum">
              <a:t>4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4017965" y="9721845"/>
            <a:ext cx="3078163" cy="509585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0" tIns="0" rIns="0" bIns="0" anchor="b" anchorCtr="0" compatLnSpc="1"/>
          <a:lstStyle/>
          <a:p>
            <a:pPr marL="0" marR="0" lvl="0" indent="0" algn="r" defTabSz="469901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35EE87F-3A0C-438E-B357-B53FD23D0910}" type="slidenum">
              <a:t>4</a:t>
            </a:fld>
            <a:endParaRPr lang="en-US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1042992" y="768352"/>
            <a:ext cx="5013326" cy="3836986"/>
          </a:xfrm>
          <a:prstGeom prst="rect">
            <a:avLst/>
          </a:prstGeom>
          <a:solidFill>
            <a:srgbClr val="FFFFFF"/>
          </a:solidFill>
          <a:ln w="9363">
            <a:solidFill>
              <a:srgbClr val="000000"/>
            </a:solidFill>
            <a:prstDash val="solid"/>
            <a:miter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none" lIns="95490" tIns="47749" rIns="95490" bIns="47749" anchor="ctr" anchorCtr="0" compatLnSpc="1"/>
          <a:lstStyle/>
          <a:p>
            <a:pPr marL="0" marR="0" lvl="0" indent="0" algn="l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9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7" name="Text Box 6"/>
          <p:cNvSpPr txBox="1">
            <a:spLocks noGrp="1"/>
          </p:cNvSpPr>
          <p:nvPr>
            <p:ph type="body" sz="quarter" idx="1"/>
          </p:nvPr>
        </p:nvSpPr>
        <p:spPr>
          <a:xfrm>
            <a:off x="946147" y="4860922"/>
            <a:ext cx="5199058" cy="4597402"/>
          </a:xfrm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5490" tIns="47749" rIns="95490" bIns="47749" anchor="b" anchorCtr="0" compatLnSpc="1"/>
          <a:lstStyle/>
          <a:p>
            <a:pPr marL="0" marR="0" lvl="0" indent="0" algn="r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4C69BBC-6220-4444-9060-F411285A2230}" type="slidenum">
              <a:t>5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1C33D0F-6148-4246-A827-45597E9DB4D1}" type="slidenum">
              <a:t>5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FEF305B-74AD-4E9C-9B54-7FC7065E33EA}" type="slidenum">
              <a:t>5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4017965" y="9721845"/>
            <a:ext cx="3078163" cy="509585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0" tIns="0" rIns="0" bIns="0" anchor="b" anchorCtr="0" compatLnSpc="1"/>
          <a:lstStyle/>
          <a:p>
            <a:pPr marL="0" marR="0" lvl="0" indent="0" algn="r" defTabSz="469901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C0152A8-599A-4D1A-9957-43DA3E4A302F}" type="slidenum">
              <a:t>5</a:t>
            </a:fld>
            <a:endParaRPr lang="en-US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1044573" y="795335"/>
            <a:ext cx="5006970" cy="3830641"/>
          </a:xfrm>
          <a:prstGeom prst="rect">
            <a:avLst/>
          </a:prstGeom>
          <a:solidFill>
            <a:srgbClr val="FFFFFF"/>
          </a:solidFill>
          <a:ln w="9363">
            <a:solidFill>
              <a:srgbClr val="000000"/>
            </a:solidFill>
            <a:prstDash val="solid"/>
            <a:miter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none" lIns="95490" tIns="47749" rIns="95490" bIns="47749" anchor="ctr" anchorCtr="0" compatLnSpc="1"/>
          <a:lstStyle/>
          <a:p>
            <a:pPr marL="0" marR="0" lvl="0" indent="0" algn="l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9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7" name="Text Box 6"/>
          <p:cNvSpPr txBox="1">
            <a:spLocks noGrp="1"/>
          </p:cNvSpPr>
          <p:nvPr>
            <p:ph type="body" sz="quarter" idx="1"/>
          </p:nvPr>
        </p:nvSpPr>
        <p:spPr>
          <a:xfrm>
            <a:off x="946147" y="4860922"/>
            <a:ext cx="5199058" cy="4597402"/>
          </a:xfrm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5490" tIns="47749" rIns="95490" bIns="47749" anchor="b" anchorCtr="0" compatLnSpc="1"/>
          <a:lstStyle/>
          <a:p>
            <a:pPr marL="0" marR="0" lvl="0" indent="0" algn="r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68A0FBD-F70D-46DF-8346-FD98053748E0}" type="slidenum">
              <a:t>6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16BD4AE-B49B-46AC-888B-CACF9AA3BB34}" type="slidenum">
              <a:t>6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1DD95AB-6704-481F-8FB7-F0524D5819A7}" type="slidenum">
              <a:t>6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4017965" y="9721845"/>
            <a:ext cx="3078163" cy="509585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0" tIns="0" rIns="0" bIns="0" anchor="b" anchorCtr="0" compatLnSpc="1"/>
          <a:lstStyle/>
          <a:p>
            <a:pPr marL="0" marR="0" lvl="0" indent="0" algn="r" defTabSz="469901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53533F2-D6E8-4210-8345-CC0262811B56}" type="slidenum">
              <a:t>6</a:t>
            </a:fld>
            <a:endParaRPr lang="en-US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1044573" y="795335"/>
            <a:ext cx="5013326" cy="3838578"/>
          </a:xfrm>
          <a:prstGeom prst="rect">
            <a:avLst/>
          </a:prstGeom>
          <a:solidFill>
            <a:srgbClr val="FFFFFF"/>
          </a:solidFill>
          <a:ln w="9363">
            <a:solidFill>
              <a:srgbClr val="000000"/>
            </a:solidFill>
            <a:prstDash val="solid"/>
            <a:miter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none" lIns="95490" tIns="47749" rIns="95490" bIns="47749" anchor="ctr" anchorCtr="0" compatLnSpc="1"/>
          <a:lstStyle/>
          <a:p>
            <a:pPr marL="0" marR="0" lvl="0" indent="0" algn="l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9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7" name="Text Box 6"/>
          <p:cNvSpPr txBox="1">
            <a:spLocks noGrp="1"/>
          </p:cNvSpPr>
          <p:nvPr>
            <p:ph type="body" sz="quarter" idx="1"/>
          </p:nvPr>
        </p:nvSpPr>
        <p:spPr>
          <a:xfrm>
            <a:off x="946147" y="4860922"/>
            <a:ext cx="5199058" cy="4597402"/>
          </a:xfrm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5490" tIns="47749" rIns="95490" bIns="47749" anchor="b" anchorCtr="0" compatLnSpc="1"/>
          <a:lstStyle/>
          <a:p>
            <a:pPr marL="0" marR="0" lvl="0" indent="0" algn="r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B825D1C-3D0D-4E4F-9D7D-34626268EF9C}" type="slidenum">
              <a:t>7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3241086-722B-4B8F-946A-3801A19A69D0}" type="slidenum">
              <a:t>7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CEAAE8E-BB54-473C-8592-196E82D44AD8}" type="slidenum">
              <a:t>7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4017965" y="9721845"/>
            <a:ext cx="3078163" cy="509585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0" tIns="0" rIns="0" bIns="0" anchor="b" anchorCtr="0" compatLnSpc="1"/>
          <a:lstStyle/>
          <a:p>
            <a:pPr marL="0" marR="0" lvl="0" indent="0" algn="r" defTabSz="469901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4D0C0D1-2AD6-415B-AE71-11ECBA235DE8}" type="slidenum">
              <a:t>7</a:t>
            </a:fld>
            <a:endParaRPr lang="en-US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1044573" y="795335"/>
            <a:ext cx="5006970" cy="3830641"/>
          </a:xfrm>
          <a:prstGeom prst="rect">
            <a:avLst/>
          </a:prstGeom>
          <a:solidFill>
            <a:srgbClr val="FFFFFF"/>
          </a:solidFill>
          <a:ln w="9363">
            <a:solidFill>
              <a:srgbClr val="000000"/>
            </a:solidFill>
            <a:prstDash val="solid"/>
            <a:miter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none" lIns="95490" tIns="47749" rIns="95490" bIns="47749" anchor="ctr" anchorCtr="0" compatLnSpc="1"/>
          <a:lstStyle/>
          <a:p>
            <a:pPr marL="0" marR="0" lvl="0" indent="0" algn="l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9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7" name="Text Box 6"/>
          <p:cNvSpPr txBox="1">
            <a:spLocks noGrp="1"/>
          </p:cNvSpPr>
          <p:nvPr>
            <p:ph type="body" sz="quarter" idx="1"/>
          </p:nvPr>
        </p:nvSpPr>
        <p:spPr>
          <a:xfrm>
            <a:off x="946147" y="4860922"/>
            <a:ext cx="5199058" cy="4597402"/>
          </a:xfrm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5490" tIns="47749" rIns="95490" bIns="47749" anchor="b" anchorCtr="0" compatLnSpc="1"/>
          <a:lstStyle/>
          <a:p>
            <a:pPr marL="0" marR="0" lvl="0" indent="0" algn="r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52C1963-5D36-4E32-954B-75EF4346E5E7}" type="slidenum">
              <a:t>8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7163202-232B-4F8C-8A31-443F526836DA}" type="slidenum">
              <a:t>8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E8AA7BF-00C3-4CEC-8CB3-689E3792D961}" type="slidenum">
              <a:t>8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4017965" y="9721845"/>
            <a:ext cx="3078163" cy="509585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0" tIns="0" rIns="0" bIns="0" anchor="b" anchorCtr="0" compatLnSpc="1"/>
          <a:lstStyle/>
          <a:p>
            <a:pPr marL="0" marR="0" lvl="0" indent="0" algn="r" defTabSz="469901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7BE5A50-B84B-4EB3-AF49-EECFFF3891C4}" type="slidenum">
              <a:t>8</a:t>
            </a:fld>
            <a:endParaRPr lang="en-US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1042992" y="768352"/>
            <a:ext cx="5013326" cy="3836986"/>
          </a:xfrm>
          <a:prstGeom prst="rect">
            <a:avLst/>
          </a:prstGeom>
          <a:solidFill>
            <a:srgbClr val="FFFFFF"/>
          </a:solidFill>
          <a:ln w="9363">
            <a:solidFill>
              <a:srgbClr val="000000"/>
            </a:solidFill>
            <a:prstDash val="solid"/>
            <a:miter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none" lIns="95490" tIns="47749" rIns="95490" bIns="47749" anchor="ctr" anchorCtr="0" compatLnSpc="1"/>
          <a:lstStyle/>
          <a:p>
            <a:pPr marL="0" marR="0" lvl="0" indent="0" algn="l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9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7" name="Text Box 6"/>
          <p:cNvSpPr txBox="1">
            <a:spLocks noGrp="1"/>
          </p:cNvSpPr>
          <p:nvPr>
            <p:ph type="body" sz="quarter" idx="1"/>
          </p:nvPr>
        </p:nvSpPr>
        <p:spPr>
          <a:xfrm>
            <a:off x="946147" y="4860922"/>
            <a:ext cx="5199058" cy="4597402"/>
          </a:xfrm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5490" tIns="47749" rIns="95490" bIns="47749" anchor="b" anchorCtr="0" compatLnSpc="1"/>
          <a:lstStyle/>
          <a:p>
            <a:pPr marL="0" marR="0" lvl="0" indent="0" algn="r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14E692A-A283-47FE-AA65-E7A8D4D34897}" type="slidenum">
              <a:t>9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C36E327-DD32-4C24-997B-74BF14A338AC}" type="slidenum">
              <a:t>9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4022729" y="9720264"/>
            <a:ext cx="3074990" cy="51275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3991" tIns="48874" rIns="93991" bIns="48874" anchor="b" anchorCtr="0" compatLnSpc="1"/>
          <a:lstStyle/>
          <a:p>
            <a:pPr marL="0" marR="0" lvl="0" indent="0" algn="r" defTabSz="46990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4408A5E-674F-4DFC-A486-243252B079E9}" type="slidenum">
              <a:t>9</a:t>
            </a:fld>
            <a:endParaRPr lang="fr-FR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4017965" y="9721845"/>
            <a:ext cx="3078163" cy="509585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0" tIns="0" rIns="0" bIns="0" anchor="b" anchorCtr="0" compatLnSpc="1"/>
          <a:lstStyle/>
          <a:p>
            <a:pPr marL="0" marR="0" lvl="0" indent="0" algn="r" defTabSz="469901" rtl="0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68309" algn="l"/>
                <a:tab pos="936629" algn="l"/>
                <a:tab pos="1406520" algn="l"/>
                <a:tab pos="1874840" algn="l"/>
                <a:tab pos="2344741" algn="l"/>
                <a:tab pos="2813051" algn="l"/>
                <a:tab pos="3282952" algn="l"/>
                <a:tab pos="3749670" algn="l"/>
                <a:tab pos="4221163" algn="l"/>
                <a:tab pos="4691064" algn="l"/>
                <a:tab pos="5159373" algn="l"/>
                <a:tab pos="5629275" algn="l"/>
                <a:tab pos="6096003" algn="l"/>
                <a:tab pos="6567485" algn="l"/>
                <a:tab pos="7034214" algn="l"/>
                <a:tab pos="7505696" algn="l"/>
                <a:tab pos="7975597" algn="l"/>
                <a:tab pos="8442326" algn="l"/>
                <a:tab pos="8913808" algn="l"/>
                <a:tab pos="938053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F241516-34F8-4BAB-804F-53E789CBD017}" type="slidenum">
              <a:t>9</a:t>
            </a:fld>
            <a:endParaRPr lang="en-US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34"/>
              <a:cs typeface="Arial Unicode MS" pitchFamily="34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1044573" y="795335"/>
            <a:ext cx="5013326" cy="3838578"/>
          </a:xfrm>
          <a:prstGeom prst="rect">
            <a:avLst/>
          </a:prstGeom>
          <a:solidFill>
            <a:srgbClr val="FFFFFF"/>
          </a:solidFill>
          <a:ln w="9363">
            <a:solidFill>
              <a:srgbClr val="000000"/>
            </a:solidFill>
            <a:prstDash val="solid"/>
            <a:miter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none" lIns="95490" tIns="47749" rIns="95490" bIns="47749" anchor="ctr" anchorCtr="0" compatLnSpc="1"/>
          <a:lstStyle/>
          <a:p>
            <a:pPr marL="0" marR="0" lvl="0" indent="0" algn="l" defTabSz="95567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9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7" name="Text Box 6"/>
          <p:cNvSpPr txBox="1">
            <a:spLocks noGrp="1"/>
          </p:cNvSpPr>
          <p:nvPr>
            <p:ph type="body" sz="quarter" idx="1"/>
          </p:nvPr>
        </p:nvSpPr>
        <p:spPr>
          <a:xfrm>
            <a:off x="946147" y="4860922"/>
            <a:ext cx="5199058" cy="4597402"/>
          </a:xfrm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PPT-Cover-Corporate-SS-V1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</p:pic>
      <p:sp>
        <p:nvSpPr>
          <p:cNvPr id="3" name="TextBox 14"/>
          <p:cNvSpPr txBox="1"/>
          <p:nvPr/>
        </p:nvSpPr>
        <p:spPr>
          <a:xfrm>
            <a:off x="71442" y="6554784"/>
            <a:ext cx="8929682" cy="396877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7F7F7F"/>
                </a:solidFill>
                <a:uFillTx/>
                <a:latin typeface="Calibri" pitchFamily="34"/>
                <a:ea typeface="ＭＳ Ｐゴシック"/>
              </a:rPr>
              <a:t>n° fiche technique + indice - code stage                      Mise à jour                                                                 CSP Formation</a:t>
            </a:r>
            <a:r>
              <a:rPr lang="fr-FR" sz="800" b="0" i="0" u="none" strike="noStrike" kern="1200" cap="none" spc="0" baseline="0">
                <a:solidFill>
                  <a:srgbClr val="7F7F7F"/>
                </a:solidFill>
                <a:uFillTx/>
                <a:latin typeface="Calibri" pitchFamily="34"/>
                <a:ea typeface="ＭＳ Ｐゴシック"/>
              </a:rPr>
              <a:t>©                                                                                          </a:t>
            </a:r>
            <a:r>
              <a:rPr lang="en-GB" sz="1000" b="0" i="0" u="none" strike="noStrike" kern="1200" cap="none" spc="0" baseline="0">
                <a:solidFill>
                  <a:srgbClr val="7F7F7F"/>
                </a:solidFill>
                <a:uFillTx/>
                <a:latin typeface="Calibri" pitchFamily="34"/>
                <a:ea typeface="ＭＳ Ｐゴシック"/>
              </a:rPr>
              <a:t>www.csp.fr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7F7F7F"/>
                </a:solidFill>
                <a:uFillTx/>
                <a:latin typeface="Calibri" pitchFamily="34"/>
                <a:ea typeface="ＭＳ Ｐゴシック"/>
              </a:rPr>
              <a:t> </a:t>
            </a:r>
            <a:endParaRPr lang="en-GB" sz="1000" b="0" i="0" u="none" strike="noStrike" kern="1200" cap="none" spc="0" baseline="0">
              <a:solidFill>
                <a:srgbClr val="7F7F7F"/>
              </a:solidFill>
              <a:uFillTx/>
              <a:latin typeface="Calibri" pitchFamily="34"/>
              <a:ea typeface="ＭＳ Ｐゴシック"/>
            </a:endParaRPr>
          </a:p>
        </p:txBody>
      </p:sp>
      <p:sp>
        <p:nvSpPr>
          <p:cNvPr id="4" name="Title Placeholder 1"/>
          <p:cNvSpPr txBox="1">
            <a:spLocks noGrp="1"/>
          </p:cNvSpPr>
          <p:nvPr>
            <p:ph type="ctrTitle"/>
          </p:nvPr>
        </p:nvSpPr>
        <p:spPr>
          <a:xfrm>
            <a:off x="676271" y="2920995"/>
            <a:ext cx="5724528" cy="1470026"/>
          </a:xfrm>
        </p:spPr>
        <p:txBody>
          <a:bodyPr/>
          <a:lstStyle>
            <a:lvl1pPr>
              <a:defRPr lang="fr-FR" sz="3200" b="1"/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5" name="Text Placeholder 2"/>
          <p:cNvSpPr txBox="1">
            <a:spLocks noGrp="1"/>
          </p:cNvSpPr>
          <p:nvPr>
            <p:ph type="subTitle" idx="1"/>
          </p:nvPr>
        </p:nvSpPr>
        <p:spPr>
          <a:xfrm>
            <a:off x="1047746" y="4829175"/>
            <a:ext cx="5333996" cy="1219196"/>
          </a:xfrm>
        </p:spPr>
        <p:txBody>
          <a:bodyPr anchorCtr="1"/>
          <a:lstStyle>
            <a:lvl1pPr algn="ctr">
              <a:spcAft>
                <a:spcPts val="900"/>
              </a:spcAft>
              <a:defRPr lang="fr-FR" sz="2400" b="1"/>
            </a:lvl1pPr>
          </a:lstStyle>
          <a:p>
            <a:pPr lvl="0"/>
            <a:r>
              <a:rPr lang="fr-FR"/>
              <a:t>Cliquez pour modifier le style des sous-titres du masque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fr-FR"/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lang="fr-FR"/>
            </a:lvl1pPr>
            <a:lvl2pPr>
              <a:defRPr lang="fr-FR"/>
            </a:lvl2pPr>
            <a:lvl3pPr>
              <a:defRPr lang="fr-FR"/>
            </a:lvl3pPr>
            <a:lvl4pPr>
              <a:defRPr lang="fr-FR"/>
            </a:lvl4pPr>
            <a:lvl5pPr>
              <a:defRPr lang="fr-FR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 lang="fr-FR"/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 lang="fr-FR"/>
            </a:lvl1pPr>
            <a:lvl2pPr>
              <a:defRPr lang="fr-FR"/>
            </a:lvl2pPr>
            <a:lvl3pPr>
              <a:defRPr lang="fr-FR"/>
            </a:lvl3pPr>
            <a:lvl4pPr>
              <a:defRPr lang="fr-FR"/>
            </a:lvl4pPr>
            <a:lvl5pPr>
              <a:defRPr lang="fr-FR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 lang="fr-FR"/>
            </a:lvl1pPr>
          </a:lstStyle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defRPr lang="fr-FR"/>
            </a:lvl1pPr>
          </a:lstStyle>
          <a:p>
            <a:pPr lvl="0"/>
            <a:r>
              <a:rPr lang="fr-FR"/>
              <a:t>Cliquez pour modifier le style des sous-titres du masque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fr-FR"/>
            </a:lvl1pPr>
          </a:lstStyle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fr-FR"/>
            </a:lvl1pPr>
            <a:lvl2pPr>
              <a:defRPr lang="fr-FR"/>
            </a:lvl2pPr>
            <a:lvl3pPr>
              <a:defRPr lang="fr-FR"/>
            </a:lvl3pPr>
            <a:lvl4pPr>
              <a:defRPr lang="fr-FR"/>
            </a:lvl4pPr>
            <a:lvl5pPr>
              <a:defRPr lang="fr-FR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 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/>
          <a:lstStyle>
            <a:lvl1pPr>
              <a:defRPr lang="fr-FR" sz="4000" cap="all"/>
            </a:lvl1pPr>
          </a:lstStyle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defRPr lang="fr-FR" sz="20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fr-FR"/>
            </a:lvl1pPr>
          </a:lstStyle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>
          <a:xfrm>
            <a:off x="457200" y="1604964"/>
            <a:ext cx="4033839" cy="4516441"/>
          </a:xfrm>
        </p:spPr>
        <p:txBody>
          <a:bodyPr/>
          <a:lstStyle>
            <a:lvl1pPr>
              <a:defRPr lang="fr-FR"/>
            </a:lvl1pPr>
            <a:lvl2pPr>
              <a:defRPr lang="fr-FR"/>
            </a:lvl2pPr>
            <a:lvl3pPr>
              <a:defRPr lang="fr-FR" sz="2000"/>
            </a:lvl3pPr>
            <a:lvl4pPr>
              <a:defRPr lang="fr-FR" sz="1800"/>
            </a:lvl4pPr>
            <a:lvl5pPr>
              <a:defRPr lang="fr-FR"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2"/>
          </p:nvPr>
        </p:nvSpPr>
        <p:spPr>
          <a:xfrm>
            <a:off x="4643442" y="1604964"/>
            <a:ext cx="4033839" cy="4516441"/>
          </a:xfrm>
        </p:spPr>
        <p:txBody>
          <a:bodyPr/>
          <a:lstStyle>
            <a:lvl1pPr>
              <a:defRPr lang="fr-FR"/>
            </a:lvl1pPr>
            <a:lvl2pPr>
              <a:defRPr lang="fr-FR"/>
            </a:lvl2pPr>
            <a:lvl3pPr>
              <a:defRPr lang="fr-FR" sz="2000"/>
            </a:lvl3pPr>
            <a:lvl4pPr>
              <a:defRPr lang="fr-FR" sz="1800"/>
            </a:lvl4pPr>
            <a:lvl5pPr>
              <a:defRPr lang="fr-FR"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>
            <a:lvl1pPr>
              <a:defRPr lang="fr-FR"/>
            </a:lvl1pPr>
          </a:lstStyle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defRPr lang="fr-FR" sz="24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defRPr lang="fr-FR" sz="2400"/>
            </a:lvl1pPr>
            <a:lvl2pPr>
              <a:defRPr lang="fr-FR" sz="2000"/>
            </a:lvl2pPr>
            <a:lvl3pPr>
              <a:defRPr lang="fr-FR" sz="1800"/>
            </a:lvl3pPr>
            <a:lvl4pPr>
              <a:defRPr lang="fr-FR" sz="1600"/>
            </a:lvl4pPr>
            <a:lvl5pPr>
              <a:defRPr lang="fr-FR"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defRPr lang="fr-FR" sz="24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defRPr lang="fr-FR" sz="2400"/>
            </a:lvl1pPr>
            <a:lvl2pPr>
              <a:defRPr lang="fr-FR" sz="2000"/>
            </a:lvl2pPr>
            <a:lvl3pPr>
              <a:defRPr lang="fr-FR" sz="1800"/>
            </a:lvl3pPr>
            <a:lvl4pPr>
              <a:defRPr lang="fr-FR" sz="1600"/>
            </a:lvl4pPr>
            <a:lvl5pPr>
              <a:defRPr lang="fr-FR"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fr-FR"/>
            </a:lvl1pPr>
          </a:lstStyle>
          <a:p>
            <a:pPr lvl="0"/>
            <a:r>
              <a:rPr lang="fr-FR"/>
              <a:t>Cliquez et modifiez le titre</a:t>
            </a: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/>
          <a:lstStyle>
            <a:lvl1pPr>
              <a:defRPr lang="fr-FR" sz="2000"/>
            </a:lvl1pPr>
          </a:lstStyle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 lang="fr-FR" sz="3200"/>
            </a:lvl1pPr>
            <a:lvl2pPr>
              <a:defRPr lang="fr-FR" sz="2800"/>
            </a:lvl2pPr>
            <a:lvl3pPr>
              <a:defRPr lang="fr-FR"/>
            </a:lvl3pPr>
            <a:lvl4pPr>
              <a:defRPr lang="fr-FR" sz="2000"/>
            </a:lvl4pPr>
            <a:lvl5pPr>
              <a:defRPr lang="fr-FR" sz="20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defRPr lang="fr-FR" sz="14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fr-FR"/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fr-FR"/>
            </a:lvl1pPr>
            <a:lvl2pPr>
              <a:defRPr lang="fr-FR"/>
            </a:lvl2pPr>
            <a:lvl3pPr>
              <a:defRPr lang="fr-FR"/>
            </a:lvl3pPr>
            <a:lvl4pPr>
              <a:defRPr lang="fr-FR"/>
            </a:lvl4pPr>
            <a:lvl5pPr>
              <a:defRPr lang="fr-FR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/>
          <a:lstStyle>
            <a:lvl1pPr>
              <a:defRPr lang="fr-FR" sz="2000"/>
            </a:lvl1pPr>
          </a:lstStyle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defRPr lang="fr-FR" sz="3200"/>
            </a:lvl1pPr>
          </a:lstStyle>
          <a:p>
            <a:pPr lvl="0"/>
            <a:endParaRPr lang="fr-FR"/>
          </a:p>
        </p:txBody>
      </p:sp>
      <p:sp>
        <p:nvSpPr>
          <p:cNvPr id="4" name="Espace réservé du texte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defRPr lang="fr-FR" sz="14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fr-FR"/>
            </a:lvl1pPr>
          </a:lstStyle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lang="fr-FR"/>
            </a:lvl1pPr>
            <a:lvl2pPr>
              <a:defRPr lang="fr-FR"/>
            </a:lvl2pPr>
            <a:lvl3pPr>
              <a:defRPr lang="fr-FR"/>
            </a:lvl3pPr>
            <a:lvl4pPr>
              <a:defRPr lang="fr-FR"/>
            </a:lvl4pPr>
            <a:lvl5pPr>
              <a:defRPr lang="fr-FR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 txBox="1">
            <a:spLocks noGrp="1"/>
          </p:cNvSpPr>
          <p:nvPr>
            <p:ph type="title" orient="vert"/>
          </p:nvPr>
        </p:nvSpPr>
        <p:spPr>
          <a:xfrm>
            <a:off x="6623054" y="1604964"/>
            <a:ext cx="2054227" cy="4849813"/>
          </a:xfrm>
        </p:spPr>
        <p:txBody>
          <a:bodyPr vert="eaVert"/>
          <a:lstStyle>
            <a:lvl1pPr>
              <a:defRPr lang="fr-FR"/>
            </a:lvl1pPr>
          </a:lstStyle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 txBox="1">
            <a:spLocks noGrp="1"/>
          </p:cNvSpPr>
          <p:nvPr>
            <p:ph type="body" orient="vert" idx="1"/>
          </p:nvPr>
        </p:nvSpPr>
        <p:spPr>
          <a:xfrm>
            <a:off x="457200" y="1604964"/>
            <a:ext cx="6013451" cy="4849813"/>
          </a:xfrm>
        </p:spPr>
        <p:txBody>
          <a:bodyPr vert="eaVert"/>
          <a:lstStyle>
            <a:lvl1pPr>
              <a:defRPr lang="fr-FR"/>
            </a:lvl1pPr>
            <a:lvl2pPr>
              <a:defRPr lang="fr-FR"/>
            </a:lvl2pPr>
            <a:lvl3pPr>
              <a:defRPr lang="fr-FR"/>
            </a:lvl3pPr>
            <a:lvl4pPr>
              <a:defRPr lang="fr-FR"/>
            </a:lvl4pPr>
            <a:lvl5pPr>
              <a:defRPr lang="fr-FR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 lang="fr-FR"/>
            </a:lvl1pPr>
          </a:lstStyle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defRPr lang="fr-FR"/>
            </a:lvl1pPr>
          </a:lstStyle>
          <a:p>
            <a:pPr lvl="0"/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319395A-AEAD-4D4B-9845-C21619B0B84C}" type="slidenum"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fr-FR"/>
            </a:lvl1pPr>
          </a:lstStyle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fr-FR"/>
            </a:lvl1pPr>
            <a:lvl2pPr>
              <a:defRPr lang="fr-FR"/>
            </a:lvl2pPr>
            <a:lvl3pPr>
              <a:defRPr lang="fr-FR"/>
            </a:lvl3pPr>
            <a:lvl4pPr>
              <a:defRPr lang="fr-FR"/>
            </a:lvl4pPr>
            <a:lvl5pPr>
              <a:defRPr lang="fr-FR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A4767B-384F-4E10-96D0-AF1263E2FDCE}" type="slidenum"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 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/>
          <a:lstStyle>
            <a:lvl1pPr>
              <a:defRPr lang="fr-FR" sz="4000" cap="all"/>
            </a:lvl1pPr>
          </a:lstStyle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defRPr lang="fr-FR" sz="20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DEC4611-12F5-424A-B088-265019210704}" type="slidenum"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fr-FR"/>
            </a:lvl1pPr>
          </a:lstStyle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>
          <a:xfrm>
            <a:off x="609603" y="1904996"/>
            <a:ext cx="3956051" cy="4068759"/>
          </a:xfrm>
        </p:spPr>
        <p:txBody>
          <a:bodyPr/>
          <a:lstStyle>
            <a:lvl1pPr>
              <a:defRPr lang="fr-FR"/>
            </a:lvl1pPr>
            <a:lvl2pPr>
              <a:defRPr lang="fr-FR"/>
            </a:lvl2pPr>
            <a:lvl3pPr>
              <a:defRPr lang="fr-FR" sz="2000"/>
            </a:lvl3pPr>
            <a:lvl4pPr>
              <a:defRPr lang="fr-FR" sz="1800"/>
            </a:lvl4pPr>
            <a:lvl5pPr>
              <a:defRPr lang="fr-FR"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2"/>
          </p:nvPr>
        </p:nvSpPr>
        <p:spPr>
          <a:xfrm>
            <a:off x="4718047" y="1904996"/>
            <a:ext cx="3957642" cy="4068759"/>
          </a:xfrm>
        </p:spPr>
        <p:txBody>
          <a:bodyPr/>
          <a:lstStyle>
            <a:lvl1pPr>
              <a:defRPr lang="fr-FR"/>
            </a:lvl1pPr>
            <a:lvl2pPr>
              <a:defRPr lang="fr-FR"/>
            </a:lvl2pPr>
            <a:lvl3pPr>
              <a:defRPr lang="fr-FR" sz="2000"/>
            </a:lvl3pPr>
            <a:lvl4pPr>
              <a:defRPr lang="fr-FR" sz="1800"/>
            </a:lvl4pPr>
            <a:lvl5pPr>
              <a:defRPr lang="fr-FR"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D06AD2D-64C1-455E-A1B8-6C58CFB91784}" type="slidenum"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>
            <a:lvl1pPr>
              <a:defRPr lang="fr-FR"/>
            </a:lvl1pPr>
          </a:lstStyle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defRPr lang="fr-FR" sz="24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defRPr lang="fr-FR" sz="2400"/>
            </a:lvl1pPr>
            <a:lvl2pPr>
              <a:defRPr lang="fr-FR" sz="2000"/>
            </a:lvl2pPr>
            <a:lvl3pPr>
              <a:defRPr lang="fr-FR" sz="1800"/>
            </a:lvl3pPr>
            <a:lvl4pPr>
              <a:defRPr lang="fr-FR" sz="1600"/>
            </a:lvl4pPr>
            <a:lvl5pPr>
              <a:defRPr lang="fr-FR"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defRPr lang="fr-FR" sz="24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defRPr lang="fr-FR" sz="2400"/>
            </a:lvl1pPr>
            <a:lvl2pPr>
              <a:defRPr lang="fr-FR" sz="2000"/>
            </a:lvl2pPr>
            <a:lvl3pPr>
              <a:defRPr lang="fr-FR" sz="1800"/>
            </a:lvl3pPr>
            <a:lvl4pPr>
              <a:defRPr lang="fr-FR" sz="1600"/>
            </a:lvl4pPr>
            <a:lvl5pPr>
              <a:defRPr lang="fr-FR"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A192213-5A19-4AAA-94F6-979EA9C90DA6}" type="slidenum"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fr-FR"/>
            </a:lvl1pPr>
          </a:lstStyle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3" name="Rectangle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A51A698-0411-46E7-B30D-BAF27ED981AC}" type="slidenum"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8988A06-42E9-40E2-BF3F-6C28068C2C44}" type="slidenum">
              <a:t>‹N°›</a:t>
            </a:fld>
            <a:endParaRPr lang="en-US"/>
          </a:p>
        </p:txBody>
      </p:sp>
    </p:spTree>
  </p:cSld>
  <p:clrMapOvr>
    <a:masterClrMapping/>
  </p:clrMapOvr>
  <p:transition/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lang="fr-FR" sz="4000" b="1" cap="all"/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>
              <a:spcAft>
                <a:spcPts val="700"/>
              </a:spcAft>
              <a:defRPr lang="fr-FR" sz="20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/>
          <a:lstStyle>
            <a:lvl1pPr>
              <a:defRPr lang="fr-FR" sz="2000"/>
            </a:lvl1pPr>
          </a:lstStyle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 lang="fr-FR" sz="3200"/>
            </a:lvl1pPr>
            <a:lvl2pPr>
              <a:defRPr lang="fr-FR" sz="2800"/>
            </a:lvl2pPr>
            <a:lvl3pPr>
              <a:defRPr lang="fr-FR"/>
            </a:lvl3pPr>
            <a:lvl4pPr>
              <a:defRPr lang="fr-FR" sz="2000"/>
            </a:lvl4pPr>
            <a:lvl5pPr>
              <a:defRPr lang="fr-FR" sz="20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defRPr lang="fr-FR" sz="14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116A1EE-F3E4-4DFA-9431-F80B810EBAC6}" type="slidenum"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/>
          <a:lstStyle>
            <a:lvl1pPr>
              <a:defRPr lang="fr-FR" sz="2000"/>
            </a:lvl1pPr>
          </a:lstStyle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defRPr lang="fr-FR" sz="3200"/>
            </a:lvl1pPr>
          </a:lstStyle>
          <a:p>
            <a:pPr lvl="0"/>
            <a:endParaRPr lang="fr-FR"/>
          </a:p>
        </p:txBody>
      </p:sp>
      <p:sp>
        <p:nvSpPr>
          <p:cNvPr id="4" name="Espace réservé du texte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defRPr lang="fr-FR" sz="14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BD87DC-F940-40FD-A37E-79990F98AE95}" type="slidenum"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fr-FR"/>
            </a:lvl1pPr>
          </a:lstStyle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lang="fr-FR"/>
            </a:lvl1pPr>
            <a:lvl2pPr>
              <a:defRPr lang="fr-FR"/>
            </a:lvl2pPr>
            <a:lvl3pPr>
              <a:defRPr lang="fr-FR"/>
            </a:lvl3pPr>
            <a:lvl4pPr>
              <a:defRPr lang="fr-FR"/>
            </a:lvl4pPr>
            <a:lvl5pPr>
              <a:defRPr lang="fr-FR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1B2D20-3561-491F-A4F4-1AD9CB389707}" type="slidenum"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 txBox="1">
            <a:spLocks noGrp="1"/>
          </p:cNvSpPr>
          <p:nvPr>
            <p:ph type="title" orient="vert"/>
          </p:nvPr>
        </p:nvSpPr>
        <p:spPr>
          <a:xfrm>
            <a:off x="6621463" y="384176"/>
            <a:ext cx="2054227" cy="5589590"/>
          </a:xfrm>
        </p:spPr>
        <p:txBody>
          <a:bodyPr vert="eaVert"/>
          <a:lstStyle>
            <a:lvl1pPr>
              <a:defRPr lang="fr-FR"/>
            </a:lvl1pPr>
          </a:lstStyle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 txBox="1">
            <a:spLocks noGrp="1"/>
          </p:cNvSpPr>
          <p:nvPr>
            <p:ph type="body" orient="vert" idx="1"/>
          </p:nvPr>
        </p:nvSpPr>
        <p:spPr>
          <a:xfrm>
            <a:off x="457200" y="384176"/>
            <a:ext cx="6011859" cy="5589590"/>
          </a:xfrm>
        </p:spPr>
        <p:txBody>
          <a:bodyPr vert="eaVert"/>
          <a:lstStyle>
            <a:lvl1pPr>
              <a:defRPr lang="fr-FR"/>
            </a:lvl1pPr>
            <a:lvl2pPr>
              <a:defRPr lang="fr-FR"/>
            </a:lvl2pPr>
            <a:lvl3pPr>
              <a:defRPr lang="fr-FR"/>
            </a:lvl3pPr>
            <a:lvl4pPr>
              <a:defRPr lang="fr-FR"/>
            </a:lvl4pPr>
            <a:lvl5pPr>
              <a:defRPr lang="fr-FR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1223796-69D3-4F2A-B2E5-7B4DBA80D8BC}" type="slidenum"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457200" y="169858"/>
            <a:ext cx="7305671" cy="939802"/>
          </a:xfrm>
        </p:spPr>
        <p:txBody>
          <a:bodyPr/>
          <a:lstStyle>
            <a:lvl1pPr>
              <a:defRPr lang="fr-FR"/>
            </a:lvl1pPr>
          </a:lstStyle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3" name="Rectangle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410668-94C5-4E17-8D95-20DFAC8CDC4A}" type="slidenum"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fr-FR"/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defRPr lang="fr-FR"/>
            </a:lvl1pPr>
            <a:lvl2pPr>
              <a:defRPr lang="fr-FR" sz="2400"/>
            </a:lvl2pPr>
            <a:lvl3pPr>
              <a:spcAft>
                <a:spcPts val="700"/>
              </a:spcAft>
              <a:defRPr lang="fr-FR" sz="2000"/>
            </a:lvl3pPr>
            <a:lvl4pPr>
              <a:spcAft>
                <a:spcPts val="600"/>
              </a:spcAft>
              <a:defRPr lang="fr-FR" sz="1800"/>
            </a:lvl4pPr>
            <a:lvl5pPr>
              <a:spcAft>
                <a:spcPts val="600"/>
              </a:spcAft>
              <a:defRPr lang="fr-FR"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defRPr lang="fr-FR"/>
            </a:lvl1pPr>
            <a:lvl2pPr>
              <a:defRPr lang="fr-FR" sz="2400"/>
            </a:lvl2pPr>
            <a:lvl3pPr>
              <a:spcAft>
                <a:spcPts val="700"/>
              </a:spcAft>
              <a:defRPr lang="fr-FR" sz="2000"/>
            </a:lvl3pPr>
            <a:lvl4pPr>
              <a:spcAft>
                <a:spcPts val="600"/>
              </a:spcAft>
              <a:defRPr lang="fr-FR" sz="1800"/>
            </a:lvl4pPr>
            <a:lvl5pPr>
              <a:spcAft>
                <a:spcPts val="600"/>
              </a:spcAft>
              <a:defRPr lang="fr-FR"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fr-FR"/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>
              <a:spcAft>
                <a:spcPts val="900"/>
              </a:spcAft>
              <a:defRPr lang="fr-FR" sz="24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Aft>
                <a:spcPts val="900"/>
              </a:spcAft>
              <a:defRPr lang="fr-FR" sz="2400"/>
            </a:lvl1pPr>
            <a:lvl2pPr>
              <a:spcAft>
                <a:spcPts val="700"/>
              </a:spcAft>
              <a:defRPr lang="fr-FR" sz="2000"/>
            </a:lvl2pPr>
            <a:lvl3pPr>
              <a:spcAft>
                <a:spcPts val="600"/>
              </a:spcAft>
              <a:defRPr lang="fr-FR" sz="1800"/>
            </a:lvl3pPr>
            <a:lvl4pPr>
              <a:spcAft>
                <a:spcPts val="600"/>
              </a:spcAft>
              <a:defRPr lang="fr-FR" sz="1600"/>
            </a:lvl4pPr>
            <a:lvl5pPr>
              <a:spcAft>
                <a:spcPts val="600"/>
              </a:spcAft>
              <a:defRPr lang="fr-FR"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>
              <a:spcAft>
                <a:spcPts val="900"/>
              </a:spcAft>
              <a:defRPr lang="fr-FR" sz="24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Aft>
                <a:spcPts val="900"/>
              </a:spcAft>
              <a:defRPr lang="fr-FR" sz="2400"/>
            </a:lvl1pPr>
            <a:lvl2pPr>
              <a:spcAft>
                <a:spcPts val="700"/>
              </a:spcAft>
              <a:defRPr lang="fr-FR" sz="2000"/>
            </a:lvl2pPr>
            <a:lvl3pPr>
              <a:spcAft>
                <a:spcPts val="600"/>
              </a:spcAft>
              <a:defRPr lang="fr-FR" sz="1800"/>
            </a:lvl3pPr>
            <a:lvl4pPr>
              <a:spcAft>
                <a:spcPts val="600"/>
              </a:spcAft>
              <a:defRPr lang="fr-FR" sz="1600"/>
            </a:lvl4pPr>
            <a:lvl5pPr>
              <a:spcAft>
                <a:spcPts val="600"/>
              </a:spcAft>
              <a:defRPr lang="fr-FR"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fr-FR"/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lang="fr-FR" sz="2000" b="1"/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spcAft>
                <a:spcPts val="1200"/>
              </a:spcAft>
              <a:defRPr lang="fr-FR" sz="3200"/>
            </a:lvl1pPr>
            <a:lvl2pPr>
              <a:spcAft>
                <a:spcPts val="1000"/>
              </a:spcAft>
              <a:defRPr lang="fr-FR" sz="2800"/>
            </a:lvl2pPr>
            <a:lvl3pPr>
              <a:defRPr lang="fr-FR"/>
            </a:lvl3pPr>
            <a:lvl4pPr>
              <a:spcAft>
                <a:spcPts val="700"/>
              </a:spcAft>
              <a:defRPr lang="fr-FR" sz="2000"/>
            </a:lvl4pPr>
            <a:lvl5pPr>
              <a:defRPr lang="fr-FR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>
              <a:spcAft>
                <a:spcPts val="500"/>
              </a:spcAft>
              <a:defRPr lang="fr-FR" sz="14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lang="fr-FR" sz="2000" b="1"/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>
              <a:spcAft>
                <a:spcPts val="1200"/>
              </a:spcAft>
              <a:defRPr lang="fr-FR" sz="3200"/>
            </a:lvl1pPr>
          </a:lstStyle>
          <a:p>
            <a:pPr lvl="0"/>
            <a:endParaRPr lang="fr-FR"/>
          </a:p>
        </p:txBody>
      </p:sp>
      <p:sp>
        <p:nvSpPr>
          <p:cNvPr id="4" name="Espace réservé du texte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>
              <a:spcAft>
                <a:spcPts val="500"/>
              </a:spcAft>
              <a:defRPr lang="fr-FR" sz="14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4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PPT-Common-Managers-SS-V5.gif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</p:pic>
      <p:sp>
        <p:nvSpPr>
          <p:cNvPr id="3" name="Footer Placeholder 4"/>
          <p:cNvSpPr txBox="1"/>
          <p:nvPr/>
        </p:nvSpPr>
        <p:spPr>
          <a:xfrm>
            <a:off x="4605339" y="6564313"/>
            <a:ext cx="2895603" cy="365129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         CSP Formation</a:t>
            </a:r>
            <a:r>
              <a:rPr lang="fr-FR" sz="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©</a:t>
            </a:r>
            <a:r>
              <a:rPr lang="fr-FR" sz="10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                             </a:t>
            </a:r>
            <a:r>
              <a:rPr lang="fr-FR" sz="1000" b="1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www.csp.fr</a:t>
            </a:r>
            <a:endParaRPr lang="en-GB" sz="1000" b="1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Title Placeholder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en-US"/>
              <a:t>Cliquez pour ajouter du texte</a:t>
            </a:r>
            <a:endParaRPr lang="en-GB"/>
          </a:p>
        </p:txBody>
      </p:sp>
      <p:sp>
        <p:nvSpPr>
          <p:cNvPr id="5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n-US"/>
              <a:t>Cliquez pour modifier les styles du texte du masque (Calibri 28)</a:t>
            </a:r>
          </a:p>
          <a:p>
            <a:pPr lvl="1"/>
            <a:r>
              <a:rPr lang="en-US"/>
              <a:t>Deuxième niveau (Calibri 26)</a:t>
            </a:r>
          </a:p>
          <a:p>
            <a:pPr lvl="2"/>
            <a:r>
              <a:rPr lang="en-US"/>
              <a:t>Troisième niveau (Calibri 24)</a:t>
            </a:r>
          </a:p>
          <a:p>
            <a:pPr lvl="3"/>
            <a:r>
              <a:rPr lang="en-US"/>
              <a:t>Quatrième niveau (Calibri 22)</a:t>
            </a:r>
          </a:p>
          <a:p>
            <a:pPr lvl="4"/>
            <a:r>
              <a:rPr lang="en-US"/>
              <a:t>Cinquième niveau (Calibri 20)</a:t>
            </a:r>
          </a:p>
        </p:txBody>
      </p:sp>
      <p:sp>
        <p:nvSpPr>
          <p:cNvPr id="6" name="TextBox 7"/>
          <p:cNvSpPr txBox="1"/>
          <p:nvPr/>
        </p:nvSpPr>
        <p:spPr>
          <a:xfrm>
            <a:off x="109535" y="6573841"/>
            <a:ext cx="9072557" cy="246065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7F7F7F"/>
                </a:solidFill>
                <a:uFillTx/>
                <a:latin typeface="Calibri" pitchFamily="34"/>
                <a:ea typeface="ＭＳ Ｐゴシック"/>
              </a:rPr>
              <a:t>n° fiche technique + indice - code stage                            Mise à jour                              </a:t>
            </a:r>
            <a:fld id="{748C204A-7744-457F-A59C-8DBEC58DF402}" type="slidenum">
              <a:t>‹N°›</a:t>
            </a:fld>
            <a:r>
              <a:rPr lang="fr-FR" sz="1000" b="0" i="0" u="none" strike="noStrike" kern="1200" cap="none" spc="0" baseline="0">
                <a:solidFill>
                  <a:srgbClr val="7F7F7F"/>
                </a:solidFill>
                <a:uFillTx/>
                <a:latin typeface="Calibri" pitchFamily="34"/>
                <a:ea typeface="ＭＳ Ｐゴシック"/>
              </a:rPr>
              <a:t>                              CSP Formation</a:t>
            </a:r>
            <a:r>
              <a:rPr lang="fr-FR" sz="800" b="0" i="0" u="none" strike="noStrike" kern="1200" cap="none" spc="0" baseline="0">
                <a:solidFill>
                  <a:srgbClr val="7F7F7F"/>
                </a:solidFill>
                <a:uFillTx/>
                <a:latin typeface="Calibri" pitchFamily="34"/>
                <a:ea typeface="ＭＳ Ｐゴシック"/>
              </a:rPr>
              <a:t>©</a:t>
            </a:r>
            <a:r>
              <a:rPr lang="fr-FR" sz="1000" b="0" i="0" u="none" strike="noStrike" kern="1200" cap="none" spc="0" baseline="0">
                <a:solidFill>
                  <a:srgbClr val="7F7F7F"/>
                </a:solidFill>
                <a:uFillTx/>
                <a:latin typeface="Calibri" pitchFamily="34"/>
                <a:ea typeface="ＭＳ Ｐゴシック"/>
              </a:rPr>
              <a:t>                      www.csp.fr</a:t>
            </a:r>
            <a:endParaRPr lang="en-GB" sz="1000" b="0" i="0" u="none" strike="noStrike" kern="1200" cap="none" spc="0" baseline="0">
              <a:solidFill>
                <a:srgbClr val="7F7F7F"/>
              </a:solidFill>
              <a:uFillTx/>
              <a:latin typeface="Calibri" pitchFamily="34"/>
              <a:ea typeface="ＭＳ Ｐゴシック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3600" b="0" i="0" u="none" strike="noStrike" kern="0" cap="none" spc="0" baseline="0">
          <a:solidFill>
            <a:srgbClr val="404040"/>
          </a:solidFill>
          <a:uFillTx/>
          <a:latin typeface="Calibri"/>
        </a:defRPr>
      </a:lvl1pPr>
    </p:titleStyle>
    <p:bodyStyle>
      <a:lvl1pPr marL="0" marR="0" lvl="0" indent="0" algn="l" defTabSz="914400" rtl="0" fontAlgn="auto" hangingPunct="0">
        <a:lnSpc>
          <a:spcPct val="100000"/>
        </a:lnSpc>
        <a:spcBef>
          <a:spcPts val="0"/>
        </a:spcBef>
        <a:spcAft>
          <a:spcPts val="1000"/>
        </a:spcAft>
        <a:buNone/>
        <a:tabLst>
          <a:tab pos="2066928" algn="l"/>
        </a:tabLst>
        <a:defRPr lang="en-US" sz="2800" b="0" i="0" u="none" strike="noStrike" kern="0" cap="none" spc="0" baseline="0">
          <a:solidFill>
            <a:srgbClr val="404040"/>
          </a:solidFill>
          <a:uFillTx/>
          <a:latin typeface="Calibri"/>
        </a:defRPr>
      </a:lvl1pPr>
      <a:lvl2pPr marL="465136" marR="0" lvl="1" indent="-285750" algn="l" defTabSz="914400" rtl="0" fontAlgn="auto" hangingPunct="0">
        <a:lnSpc>
          <a:spcPct val="100000"/>
        </a:lnSpc>
        <a:spcBef>
          <a:spcPts val="0"/>
        </a:spcBef>
        <a:spcAft>
          <a:spcPts val="900"/>
        </a:spcAft>
        <a:buClr>
          <a:srgbClr val="C9D200"/>
        </a:buClr>
        <a:buSzPct val="100000"/>
        <a:buFont typeface="Arial Narrow" pitchFamily="34"/>
        <a:buChar char="●"/>
        <a:tabLst>
          <a:tab pos="2066927" algn="l"/>
        </a:tabLst>
        <a:defRPr lang="en-US" sz="2600" b="0" i="0" u="none" strike="noStrike" kern="0" cap="none" spc="0" baseline="0">
          <a:solidFill>
            <a:srgbClr val="000000"/>
          </a:solidFill>
          <a:uFillTx/>
          <a:latin typeface="Calibri"/>
        </a:defRPr>
      </a:lvl2pPr>
      <a:lvl3pPr marL="873123" marR="0" lvl="2" indent="-228600" algn="l" defTabSz="914400" rtl="0" fontAlgn="auto" hangingPunct="0">
        <a:lnSpc>
          <a:spcPct val="100000"/>
        </a:lnSpc>
        <a:spcBef>
          <a:spcPts val="0"/>
        </a:spcBef>
        <a:spcAft>
          <a:spcPts val="900"/>
        </a:spcAft>
        <a:buClr>
          <a:srgbClr val="0099CC"/>
        </a:buClr>
        <a:buSzPct val="120000"/>
        <a:buFont typeface="Arial Narrow" pitchFamily="34"/>
        <a:buChar char="–"/>
        <a:tabLst>
          <a:tab pos="2066927" algn="l"/>
        </a:tabLst>
        <a:defRPr lang="en-US" sz="2400" b="0" i="0" u="none" strike="noStrike" kern="0" cap="none" spc="0" baseline="0">
          <a:solidFill>
            <a:srgbClr val="000000"/>
          </a:solidFill>
          <a:uFillTx/>
          <a:latin typeface="Calibri"/>
        </a:defRPr>
      </a:lvl3pPr>
      <a:lvl4pPr marL="1343025" marR="0" lvl="3" indent="-290514" algn="l" defTabSz="914400" rtl="0" fontAlgn="auto" hangingPunct="0">
        <a:lnSpc>
          <a:spcPct val="100000"/>
        </a:lnSpc>
        <a:spcBef>
          <a:spcPts val="0"/>
        </a:spcBef>
        <a:spcAft>
          <a:spcPts val="800"/>
        </a:spcAft>
        <a:buClr>
          <a:srgbClr val="FF8000"/>
        </a:buClr>
        <a:buSzPct val="120000"/>
        <a:buFont typeface="Wingdings" pitchFamily="2"/>
        <a:buChar char="ü"/>
        <a:tabLst>
          <a:tab pos="2066928" algn="l"/>
        </a:tabLst>
        <a:defRPr lang="en-US" sz="2200" b="0" i="0" u="none" strike="noStrike" kern="0" cap="none" spc="0" baseline="0">
          <a:solidFill>
            <a:srgbClr val="000000"/>
          </a:solidFill>
          <a:uFillTx/>
          <a:latin typeface="Calibri"/>
        </a:defRPr>
      </a:lvl4pPr>
      <a:lvl5pPr marL="1790696" marR="0" lvl="4" indent="-268284" algn="l" defTabSz="914400" rtl="0" fontAlgn="auto" hangingPunct="0">
        <a:lnSpc>
          <a:spcPct val="100000"/>
        </a:lnSpc>
        <a:spcBef>
          <a:spcPts val="0"/>
        </a:spcBef>
        <a:spcAft>
          <a:spcPts val="700"/>
        </a:spcAft>
        <a:buClr>
          <a:srgbClr val="E60000"/>
        </a:buClr>
        <a:buSzPct val="80000"/>
        <a:buFont typeface="Wingdings" pitchFamily="2"/>
        <a:buChar char="n"/>
        <a:tabLst>
          <a:tab pos="2066917" algn="l"/>
        </a:tabLst>
        <a:defRPr lang="en-US" sz="2000" b="0" i="0" u="none" strike="noStrike" kern="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xfrm>
            <a:off x="609603" y="3416298"/>
            <a:ext cx="5400675" cy="3038478"/>
          </a:xfrm>
          <a:prstGeom prst="rect">
            <a:avLst/>
          </a:prstGeom>
          <a:noFill/>
          <a:ln>
            <a:noFill/>
          </a:ln>
        </p:spPr>
        <p:txBody>
          <a:bodyPr vert="horz" wrap="square" lIns="93963" tIns="46798" rIns="93963" bIns="46798" anchor="ctr" anchorCtr="0" compatLnSpc="1"/>
          <a:lstStyle/>
          <a:p>
            <a:pPr lvl="0"/>
            <a:r>
              <a:rPr lang="en-GB"/>
              <a:t>Cliquez pour éditer le format du texte-titre</a:t>
            </a:r>
          </a:p>
        </p:txBody>
      </p:sp>
      <p:pic>
        <p:nvPicPr>
          <p:cNvPr id="3" name="Picture 3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>
          <a:xfrm>
            <a:off x="611184" y="3716341"/>
            <a:ext cx="488947" cy="155576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</p:pic>
      <p:sp>
        <p:nvSpPr>
          <p:cNvPr id="4" name="Rectangle 7"/>
          <p:cNvSpPr txBox="1">
            <a:spLocks noGrp="1"/>
          </p:cNvSpPr>
          <p:nvPr>
            <p:ph type="body" idx="1"/>
          </p:nvPr>
        </p:nvSpPr>
        <p:spPr>
          <a:xfrm>
            <a:off x="457200" y="1604964"/>
            <a:ext cx="8220071" cy="451644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pic>
        <p:nvPicPr>
          <p:cNvPr id="5" name="Picture 6" descr="PPT-Cover-Corporate-SS-V11.jp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marL="2057400" marR="0" lvl="0" indent="-228600" algn="l" defTabSz="449263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GB" sz="2800" b="1" i="0" u="none" strike="noStrike" kern="0" cap="none" spc="0" baseline="0">
          <a:solidFill>
            <a:srgbClr val="404040"/>
          </a:solidFill>
          <a:uFillTx/>
          <a:latin typeface="Arial Narrow"/>
          <a:ea typeface="ＭＳ Ｐゴシック"/>
          <a:cs typeface="ＭＳ Ｐゴシック"/>
        </a:defRPr>
      </a:lvl1pPr>
    </p:titleStyle>
    <p:bodyStyle>
      <a:lvl1pPr marL="342900" marR="0" lvl="0" indent="-342900" algn="l" defTabSz="449263" rtl="0" fontAlgn="auto" hangingPunct="0">
        <a:lnSpc>
          <a:spcPts val="2925"/>
        </a:lnSpc>
        <a:spcBef>
          <a:spcPts val="700"/>
        </a:spcBef>
        <a:spcAft>
          <a:spcPts val="0"/>
        </a:spcAft>
        <a:buNone/>
        <a:tabLst/>
        <a:defRPr lang="en-GB" sz="2800" b="0" i="0" u="none" strike="noStrike" kern="0" cap="none" spc="0" baseline="0">
          <a:solidFill>
            <a:srgbClr val="404040"/>
          </a:solidFill>
          <a:uFillTx/>
          <a:latin typeface="Arial Narrow"/>
          <a:ea typeface="ＭＳ Ｐゴシック"/>
          <a:cs typeface="ＭＳ Ｐゴシック"/>
        </a:defRPr>
      </a:lvl1pPr>
      <a:lvl2pPr marL="742950" marR="0" lvl="1" indent="-285750" algn="l" defTabSz="449263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GB" sz="2400" b="0" i="0" u="none" strike="noStrike" kern="0" cap="none" spc="0" baseline="0">
          <a:solidFill>
            <a:srgbClr val="404040"/>
          </a:solidFill>
          <a:uFillTx/>
          <a:latin typeface="Arial Narrow"/>
          <a:ea typeface="ＭＳ Ｐゴシック"/>
        </a:defRPr>
      </a:lvl2pPr>
      <a:lvl3pPr marL="1143000" marR="0" lvl="2" indent="-228600" algn="l" defTabSz="449263" rtl="0" fontAlgn="auto" hangingPunct="0">
        <a:lnSpc>
          <a:spcPts val="2925"/>
        </a:lnSpc>
        <a:spcBef>
          <a:spcPts val="600"/>
        </a:spcBef>
        <a:spcAft>
          <a:spcPts val="0"/>
        </a:spcAft>
        <a:buNone/>
        <a:tabLst/>
        <a:defRPr lang="en-GB" sz="2400" b="0" i="0" u="none" strike="noStrike" kern="0" cap="none" spc="0" baseline="0">
          <a:solidFill>
            <a:srgbClr val="404040"/>
          </a:solidFill>
          <a:uFillTx/>
          <a:latin typeface="Arial Narrow"/>
          <a:ea typeface="ＭＳ Ｐゴシック"/>
        </a:defRPr>
      </a:lvl3pPr>
      <a:lvl4pPr marL="1600200" marR="0" lvl="3" indent="-228600" algn="l" defTabSz="449263" rtl="0" fontAlgn="auto" hangingPunct="0">
        <a:lnSpc>
          <a:spcPts val="2925"/>
        </a:lnSpc>
        <a:spcBef>
          <a:spcPts val="600"/>
        </a:spcBef>
        <a:spcAft>
          <a:spcPts val="0"/>
        </a:spcAft>
        <a:buNone/>
        <a:tabLst/>
        <a:defRPr lang="en-GB" sz="2400" b="0" i="0" u="none" strike="noStrike" kern="0" cap="none" spc="0" baseline="0">
          <a:solidFill>
            <a:srgbClr val="404040"/>
          </a:solidFill>
          <a:uFillTx/>
          <a:latin typeface="Arial Narrow"/>
          <a:ea typeface="ＭＳ Ｐゴシック"/>
        </a:defRPr>
      </a:lvl4pPr>
      <a:lvl5pPr marL="2057400" marR="0" lvl="4" indent="-228600" algn="l" defTabSz="449263" rtl="0" fontAlgn="auto" hangingPunct="0">
        <a:lnSpc>
          <a:spcPts val="2925"/>
        </a:lnSpc>
        <a:spcBef>
          <a:spcPts val="600"/>
        </a:spcBef>
        <a:spcAft>
          <a:spcPts val="0"/>
        </a:spcAft>
        <a:buNone/>
        <a:tabLst/>
        <a:defRPr lang="en-GB" sz="2400" b="0" i="0" u="none" strike="noStrike" kern="0" cap="none" spc="0" baseline="0">
          <a:solidFill>
            <a:srgbClr val="404040"/>
          </a:solidFill>
          <a:uFillTx/>
          <a:latin typeface="Arial Narrow"/>
          <a:ea typeface="ＭＳ Ｐゴシック"/>
        </a:defRPr>
      </a:lvl5pPr>
      <a:lvl6pPr marL="2057400" marR="0" lvl="4" indent="-228600" algn="l" defTabSz="449263" rtl="0" fontAlgn="auto" hangingPunct="0">
        <a:lnSpc>
          <a:spcPts val="2925"/>
        </a:lnSpc>
        <a:spcBef>
          <a:spcPts val="600"/>
        </a:spcBef>
        <a:spcAft>
          <a:spcPts val="0"/>
        </a:spcAft>
        <a:buNone/>
        <a:tabLst/>
        <a:defRPr lang="en-GB" sz="2400" b="0" i="0" u="none" strike="noStrike" kern="0" cap="none" spc="0" baseline="0">
          <a:solidFill>
            <a:srgbClr val="404040"/>
          </a:solidFill>
          <a:uFillTx/>
          <a:latin typeface="Arial Narrow"/>
          <a:ea typeface="ＭＳ Ｐゴシック"/>
        </a:defRPr>
      </a:lvl6pPr>
      <a:lvl7pPr marL="2057400" marR="0" lvl="4" indent="-228600" algn="l" defTabSz="449263" rtl="0" fontAlgn="auto" hangingPunct="0">
        <a:lnSpc>
          <a:spcPts val="2925"/>
        </a:lnSpc>
        <a:spcBef>
          <a:spcPts val="600"/>
        </a:spcBef>
        <a:spcAft>
          <a:spcPts val="0"/>
        </a:spcAft>
        <a:buNone/>
        <a:tabLst/>
        <a:defRPr lang="en-GB" sz="2400" b="0" i="0" u="none" strike="noStrike" kern="0" cap="none" spc="0" baseline="0">
          <a:solidFill>
            <a:srgbClr val="404040"/>
          </a:solidFill>
          <a:uFillTx/>
          <a:latin typeface="Arial Narrow"/>
          <a:ea typeface="ＭＳ Ｐゴシック"/>
        </a:defRPr>
      </a:lvl7pPr>
      <a:lvl8pPr marL="2057400" marR="0" lvl="4" indent="-228600" algn="l" defTabSz="449263" rtl="0" fontAlgn="auto" hangingPunct="0">
        <a:lnSpc>
          <a:spcPts val="2925"/>
        </a:lnSpc>
        <a:spcBef>
          <a:spcPts val="600"/>
        </a:spcBef>
        <a:spcAft>
          <a:spcPts val="0"/>
        </a:spcAft>
        <a:buNone/>
        <a:tabLst/>
        <a:defRPr lang="en-GB" sz="2400" b="0" i="0" u="none" strike="noStrike" kern="0" cap="none" spc="0" baseline="0">
          <a:solidFill>
            <a:srgbClr val="404040"/>
          </a:solidFill>
          <a:uFillTx/>
          <a:latin typeface="Arial Narrow"/>
          <a:ea typeface="ＭＳ Ｐゴシック"/>
        </a:defRPr>
      </a:lvl8pPr>
      <a:lvl9pPr marL="2057400" marR="0" lvl="4" indent="-228600" algn="l" defTabSz="449263" rtl="0" fontAlgn="auto" hangingPunct="0">
        <a:lnSpc>
          <a:spcPts val="2925"/>
        </a:lnSpc>
        <a:spcBef>
          <a:spcPts val="600"/>
        </a:spcBef>
        <a:spcAft>
          <a:spcPts val="0"/>
        </a:spcAft>
        <a:buNone/>
        <a:tabLst/>
        <a:defRPr lang="en-GB" sz="2400" b="0" i="0" u="none" strike="noStrike" kern="0" cap="none" spc="0" baseline="0">
          <a:solidFill>
            <a:srgbClr val="404040"/>
          </a:solidFill>
          <a:uFillTx/>
          <a:latin typeface="Arial Narrow"/>
          <a:ea typeface="ＭＳ Ｐゴシック"/>
        </a:defRPr>
      </a:lvl9pPr>
    </p:bodyStyle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Grp="1"/>
          </p:cNvSpPr>
          <p:nvPr>
            <p:ph type="title"/>
          </p:nvPr>
        </p:nvSpPr>
        <p:spPr>
          <a:xfrm>
            <a:off x="457200" y="384176"/>
            <a:ext cx="7313608" cy="51911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ctr" anchorCtr="0" compatLnSpc="1"/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3" name="Rectangle 4"/>
          <p:cNvSpPr txBox="1">
            <a:spLocks noGrp="1"/>
          </p:cNvSpPr>
          <p:nvPr>
            <p:ph type="body" idx="1"/>
          </p:nvPr>
        </p:nvSpPr>
        <p:spPr>
          <a:xfrm>
            <a:off x="609603" y="1904996"/>
            <a:ext cx="8066086" cy="4068759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1" tIns="44284" rIns="90361" bIns="44284" anchor="t" anchorCtr="0" compatLnSpc="1"/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4" name="Text Box 5"/>
          <p:cNvSpPr txBox="1"/>
          <p:nvPr/>
        </p:nvSpPr>
        <p:spPr>
          <a:xfrm>
            <a:off x="220663" y="6454777"/>
            <a:ext cx="4659316" cy="290514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none" lIns="90004" tIns="46798" rIns="90004" bIns="46798" anchor="ctr" anchorCtr="0" compatLnSpc="1">
            <a:spAutoFit/>
          </a:bodyPr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3511" algn="l"/>
                <a:tab pos="10779120" algn="l"/>
                <a:tab pos="1078071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300" b="0" i="0" u="none" strike="noStrike" kern="1200" cap="none" spc="0" baseline="0">
                <a:solidFill>
                  <a:srgbClr val="000000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CSP . MANAGEMENT NOMADE</a:t>
            </a:r>
            <a:r>
              <a:rPr lang="fr-FR" sz="1200" b="0" i="0" u="none" strike="noStrike" kern="1200" cap="none" spc="0" baseline="0">
                <a:solidFill>
                  <a:srgbClr val="000000"/>
                </a:solidFill>
                <a:uFillTx/>
                <a:latin typeface="Arial Narrow" pitchFamily="34"/>
                <a:ea typeface="ＭＳ Ｐゴシック"/>
              </a:rPr>
              <a:t>	                                PAGE </a:t>
            </a:r>
            <a:fld id="{4DA761B4-EB5C-44C4-810A-D96C87D36D5D}" type="slidenum">
              <a:t>‹N°›</a:t>
            </a:fld>
            <a:endParaRPr lang="fr-FR" sz="1200" b="0" i="0" u="none" strike="noStrike" kern="1200" cap="none" spc="0" baseline="0">
              <a:solidFill>
                <a:srgbClr val="000000"/>
              </a:solidFill>
              <a:uFillTx/>
              <a:latin typeface="Arial Narrow" pitchFamily="34"/>
              <a:ea typeface="ＭＳ Ｐゴシック"/>
            </a:endParaRPr>
          </a:p>
        </p:txBody>
      </p:sp>
      <p:sp>
        <p:nvSpPr>
          <p:cNvPr id="5" name="Line 6"/>
          <p:cNvSpPr/>
          <p:nvPr/>
        </p:nvSpPr>
        <p:spPr>
          <a:xfrm>
            <a:off x="8382003" y="0"/>
            <a:ext cx="1591" cy="533396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12600">
            <a:solidFill>
              <a:srgbClr val="FFFFFF"/>
            </a:solidFill>
            <a:prstDash val="solid"/>
            <a:miter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6" name="Picture 7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>
          <a:xfrm>
            <a:off x="7972424" y="6415092"/>
            <a:ext cx="942975" cy="298451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</p:pic>
      <p:sp>
        <p:nvSpPr>
          <p:cNvPr id="7" name="Rectangle 8"/>
          <p:cNvSpPr txBox="1">
            <a:spLocks noGrp="1"/>
          </p:cNvSpPr>
          <p:nvPr>
            <p:ph type="sldNum" sz="quarter" idx="4"/>
          </p:nvPr>
        </p:nvSpPr>
        <p:spPr>
          <a:xfrm>
            <a:off x="8099426" y="179386"/>
            <a:ext cx="1039809" cy="750886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ＭＳ Ｐゴシック"/>
              </a:defRPr>
            </a:lvl1pPr>
          </a:lstStyle>
          <a:p>
            <a:pPr lvl="0"/>
            <a:fld id="{51604720-1218-4ABC-AF0D-B1BAF0123B54}" type="slidenum">
              <a:t>‹N°›</a:t>
            </a:fld>
            <a:endParaRPr lang="en-US"/>
          </a:p>
        </p:txBody>
      </p:sp>
      <p:sp>
        <p:nvSpPr>
          <p:cNvPr id="8" name="Text Box 9"/>
          <p:cNvSpPr txBox="1"/>
          <p:nvPr/>
        </p:nvSpPr>
        <p:spPr>
          <a:xfrm>
            <a:off x="8280404" y="179386"/>
            <a:ext cx="755651" cy="755651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6798" rIns="90004" bIns="46798" anchor="t" anchorCtr="1" compatLnSpc="1"/>
          <a:lstStyle/>
          <a:p>
            <a:pPr marL="0" marR="0" lvl="0" indent="0" algn="ctr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0275FAD-9602-490C-8517-02680F1E6B56}" type="slidenum">
              <a:t>‹N°›</a:t>
            </a:fld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Arial Narrow" pitchFamily="34"/>
              <a:ea typeface="Arial Unicode MS" pitchFamily="34"/>
              <a:cs typeface="Arial Unicode MS" pitchFamily="34"/>
            </a:endParaRPr>
          </a:p>
        </p:txBody>
      </p:sp>
      <p:pic>
        <p:nvPicPr>
          <p:cNvPr id="9" name="Picture 6" descr="PPT-Common-Managers-SS-V5.gif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</p:pic>
      <p:sp>
        <p:nvSpPr>
          <p:cNvPr id="10" name="TextBox 7"/>
          <p:cNvSpPr txBox="1"/>
          <p:nvPr/>
        </p:nvSpPr>
        <p:spPr>
          <a:xfrm>
            <a:off x="109535" y="6573841"/>
            <a:ext cx="9072557" cy="244473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7F7F7F"/>
                </a:solidFill>
                <a:uFillTx/>
                <a:latin typeface="Calibri" pitchFamily="34"/>
                <a:ea typeface="ＭＳ Ｐゴシック"/>
              </a:rPr>
              <a:t>Etude Le Manager Nomade – Mars 2011 	                              </a:t>
            </a:r>
            <a:fld id="{C1AFBE37-2DF9-46AB-8367-BCE11B2A45B6}" type="slidenum">
              <a:t>‹N°›</a:t>
            </a:fld>
            <a:r>
              <a:rPr lang="fr-FR" sz="1000" b="0" i="0" u="none" strike="noStrike" kern="1200" cap="none" spc="0" baseline="0">
                <a:solidFill>
                  <a:srgbClr val="7F7F7F"/>
                </a:solidFill>
                <a:uFillTx/>
                <a:latin typeface="Calibri" pitchFamily="34"/>
                <a:ea typeface="ＭＳ Ｐゴシック"/>
              </a:rPr>
              <a:t>                              CSP Formation</a:t>
            </a:r>
            <a:r>
              <a:rPr lang="fr-FR" sz="800" b="0" i="0" u="none" strike="noStrike" kern="1200" cap="none" spc="0" baseline="0">
                <a:solidFill>
                  <a:srgbClr val="7F7F7F"/>
                </a:solidFill>
                <a:uFillTx/>
                <a:latin typeface="Calibri" pitchFamily="34"/>
                <a:ea typeface="ＭＳ Ｐゴシック"/>
              </a:rPr>
              <a:t>©</a:t>
            </a:r>
            <a:r>
              <a:rPr lang="fr-FR" sz="1000" b="0" i="0" u="none" strike="noStrike" kern="1200" cap="none" spc="0" baseline="0">
                <a:solidFill>
                  <a:srgbClr val="7F7F7F"/>
                </a:solidFill>
                <a:uFillTx/>
                <a:latin typeface="Calibri" pitchFamily="34"/>
                <a:ea typeface="ＭＳ Ｐゴシック"/>
              </a:rPr>
              <a:t>                      www.csp.fr</a:t>
            </a:r>
            <a:endParaRPr lang="en-GB" sz="1000" b="0" i="0" u="none" strike="noStrike" kern="1200" cap="none" spc="0" baseline="0">
              <a:solidFill>
                <a:srgbClr val="7F7F7F"/>
              </a:solidFill>
              <a:uFillTx/>
              <a:latin typeface="Calibri" pitchFamily="34"/>
              <a:ea typeface="ＭＳ Ｐゴシック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/>
  <p:txStyles>
    <p:titleStyle>
      <a:lvl1pPr marL="2057400" marR="0" lvl="0" indent="-228600" algn="l" defTabSz="449263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GB" sz="2800" b="1" i="0" u="none" strike="noStrike" kern="0" cap="none" spc="0" baseline="0">
          <a:solidFill>
            <a:srgbClr val="404040"/>
          </a:solidFill>
          <a:uFillTx/>
          <a:latin typeface="Arial Narrow"/>
          <a:ea typeface="ＭＳ Ｐゴシック"/>
          <a:cs typeface="ＭＳ Ｐゴシック"/>
        </a:defRPr>
      </a:lvl1pPr>
    </p:titleStyle>
    <p:bodyStyle>
      <a:lvl1pPr marL="342900" marR="0" lvl="0" indent="-342900" algn="l" defTabSz="449263" rtl="0" fontAlgn="auto" hangingPunct="0">
        <a:lnSpc>
          <a:spcPts val="2915"/>
        </a:lnSpc>
        <a:spcBef>
          <a:spcPts val="700"/>
        </a:spcBef>
        <a:spcAft>
          <a:spcPts val="0"/>
        </a:spcAft>
        <a:buNone/>
        <a:tabLst/>
        <a:defRPr lang="en-GB" sz="2800" b="0" i="0" u="none" strike="noStrike" kern="0" cap="none" spc="0" baseline="0">
          <a:solidFill>
            <a:srgbClr val="404040"/>
          </a:solidFill>
          <a:uFillTx/>
          <a:latin typeface="Arial Narrow"/>
          <a:ea typeface="ＭＳ Ｐゴシック"/>
          <a:cs typeface="ＭＳ Ｐゴシック"/>
        </a:defRPr>
      </a:lvl1pPr>
      <a:lvl2pPr marL="742950" marR="0" lvl="1" indent="-285750" algn="l" defTabSz="449263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GB" sz="2400" b="0" i="0" u="none" strike="noStrike" kern="0" cap="none" spc="0" baseline="0">
          <a:solidFill>
            <a:srgbClr val="404040"/>
          </a:solidFill>
          <a:uFillTx/>
          <a:latin typeface="Arial Narrow"/>
          <a:ea typeface="ＭＳ Ｐゴシック"/>
        </a:defRPr>
      </a:lvl2pPr>
      <a:lvl3pPr marL="1143000" marR="0" lvl="2" indent="-228600" algn="l" defTabSz="449263" rtl="0" fontAlgn="auto" hangingPunct="0">
        <a:lnSpc>
          <a:spcPts val="2915"/>
        </a:lnSpc>
        <a:spcBef>
          <a:spcPts val="600"/>
        </a:spcBef>
        <a:spcAft>
          <a:spcPts val="0"/>
        </a:spcAft>
        <a:buNone/>
        <a:tabLst/>
        <a:defRPr lang="en-GB" sz="2400" b="0" i="0" u="none" strike="noStrike" kern="0" cap="none" spc="0" baseline="0">
          <a:solidFill>
            <a:srgbClr val="404040"/>
          </a:solidFill>
          <a:uFillTx/>
          <a:latin typeface="Arial Narrow"/>
          <a:ea typeface="ＭＳ Ｐゴシック"/>
        </a:defRPr>
      </a:lvl3pPr>
      <a:lvl4pPr marL="1600200" marR="0" lvl="3" indent="-228600" algn="l" defTabSz="449263" rtl="0" fontAlgn="auto" hangingPunct="0">
        <a:lnSpc>
          <a:spcPts val="2915"/>
        </a:lnSpc>
        <a:spcBef>
          <a:spcPts val="600"/>
        </a:spcBef>
        <a:spcAft>
          <a:spcPts val="0"/>
        </a:spcAft>
        <a:buNone/>
        <a:tabLst/>
        <a:defRPr lang="en-GB" sz="2400" b="0" i="0" u="none" strike="noStrike" kern="0" cap="none" spc="0" baseline="0">
          <a:solidFill>
            <a:srgbClr val="404040"/>
          </a:solidFill>
          <a:uFillTx/>
          <a:latin typeface="Arial Narrow"/>
          <a:ea typeface="ＭＳ Ｐゴシック"/>
        </a:defRPr>
      </a:lvl4pPr>
      <a:lvl5pPr marL="2057400" marR="0" lvl="4" indent="-228600" algn="l" defTabSz="449263" rtl="0" fontAlgn="auto" hangingPunct="0">
        <a:lnSpc>
          <a:spcPts val="2915"/>
        </a:lnSpc>
        <a:spcBef>
          <a:spcPts val="600"/>
        </a:spcBef>
        <a:spcAft>
          <a:spcPts val="0"/>
        </a:spcAft>
        <a:buNone/>
        <a:tabLst/>
        <a:defRPr lang="en-GB" sz="2400" b="0" i="0" u="none" strike="noStrike" kern="0" cap="none" spc="0" baseline="0">
          <a:solidFill>
            <a:srgbClr val="404040"/>
          </a:solidFill>
          <a:uFillTx/>
          <a:latin typeface="Arial Narrow"/>
          <a:ea typeface="ＭＳ Ｐゴシック"/>
        </a:defRPr>
      </a:lvl5pPr>
      <a:lvl6pPr marL="2057400" marR="0" lvl="4" indent="-228600" algn="l" defTabSz="449263" rtl="0" fontAlgn="auto" hangingPunct="0">
        <a:lnSpc>
          <a:spcPts val="2915"/>
        </a:lnSpc>
        <a:spcBef>
          <a:spcPts val="600"/>
        </a:spcBef>
        <a:spcAft>
          <a:spcPts val="0"/>
        </a:spcAft>
        <a:buNone/>
        <a:tabLst/>
        <a:defRPr lang="en-GB" sz="2400" b="0" i="0" u="none" strike="noStrike" kern="0" cap="none" spc="0" baseline="0">
          <a:solidFill>
            <a:srgbClr val="404040"/>
          </a:solidFill>
          <a:uFillTx/>
          <a:latin typeface="Arial Narrow"/>
          <a:ea typeface="ＭＳ Ｐゴシック"/>
        </a:defRPr>
      </a:lvl6pPr>
      <a:lvl7pPr marL="2057400" marR="0" lvl="4" indent="-228600" algn="l" defTabSz="449263" rtl="0" fontAlgn="auto" hangingPunct="0">
        <a:lnSpc>
          <a:spcPts val="2915"/>
        </a:lnSpc>
        <a:spcBef>
          <a:spcPts val="600"/>
        </a:spcBef>
        <a:spcAft>
          <a:spcPts val="0"/>
        </a:spcAft>
        <a:buNone/>
        <a:tabLst/>
        <a:defRPr lang="en-GB" sz="2400" b="0" i="0" u="none" strike="noStrike" kern="0" cap="none" spc="0" baseline="0">
          <a:solidFill>
            <a:srgbClr val="404040"/>
          </a:solidFill>
          <a:uFillTx/>
          <a:latin typeface="Arial Narrow"/>
          <a:ea typeface="ＭＳ Ｐゴシック"/>
        </a:defRPr>
      </a:lvl7pPr>
      <a:lvl8pPr marL="2057400" marR="0" lvl="4" indent="-228600" algn="l" defTabSz="449263" rtl="0" fontAlgn="auto" hangingPunct="0">
        <a:lnSpc>
          <a:spcPts val="2915"/>
        </a:lnSpc>
        <a:spcBef>
          <a:spcPts val="600"/>
        </a:spcBef>
        <a:spcAft>
          <a:spcPts val="0"/>
        </a:spcAft>
        <a:buNone/>
        <a:tabLst/>
        <a:defRPr lang="en-GB" sz="2400" b="0" i="0" u="none" strike="noStrike" kern="0" cap="none" spc="0" baseline="0">
          <a:solidFill>
            <a:srgbClr val="404040"/>
          </a:solidFill>
          <a:uFillTx/>
          <a:latin typeface="Arial Narrow"/>
          <a:ea typeface="ＭＳ Ｐゴシック"/>
        </a:defRPr>
      </a:lvl8pPr>
      <a:lvl9pPr marL="2057400" marR="0" lvl="4" indent="-228600" algn="l" defTabSz="449263" rtl="0" fontAlgn="auto" hangingPunct="0">
        <a:lnSpc>
          <a:spcPts val="2915"/>
        </a:lnSpc>
        <a:spcBef>
          <a:spcPts val="600"/>
        </a:spcBef>
        <a:spcAft>
          <a:spcPts val="0"/>
        </a:spcAft>
        <a:buNone/>
        <a:tabLst/>
        <a:defRPr lang="en-GB" sz="2400" b="0" i="0" u="none" strike="noStrike" kern="0" cap="none" spc="0" baseline="0">
          <a:solidFill>
            <a:srgbClr val="404040"/>
          </a:solidFill>
          <a:uFillTx/>
          <a:latin typeface="Arial Narrow"/>
          <a:ea typeface="ＭＳ Ｐゴシック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6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8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9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0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/>
          <p:nvPr/>
        </p:nvSpPr>
        <p:spPr>
          <a:xfrm>
            <a:off x="-2484433" y="4724403"/>
            <a:ext cx="6565904" cy="3140077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5322" tIns="42483" rIns="85322" bIns="42483" anchor="ctr" anchorCtr="1" compatLnSpc="1"/>
          <a:lstStyle/>
          <a:p>
            <a:pPr marL="0" marR="0" lvl="0" indent="0" algn="ctr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500" b="1" i="0" u="none" strike="noStrike" kern="1200" cap="none" spc="0" baseline="0">
              <a:solidFill>
                <a:srgbClr val="808080"/>
              </a:solidFill>
              <a:uFillTx/>
              <a:latin typeface="Arial Narrow" pitchFamily="34"/>
              <a:ea typeface="ＭＳ Ｐゴシック"/>
              <a:cs typeface="Times New Roman" pitchFamily="18"/>
            </a:endParaRPr>
          </a:p>
        </p:txBody>
      </p:sp>
      <p:sp>
        <p:nvSpPr>
          <p:cNvPr id="3" name="Text Box 4"/>
          <p:cNvSpPr txBox="1"/>
          <p:nvPr/>
        </p:nvSpPr>
        <p:spPr>
          <a:xfrm>
            <a:off x="0" y="3068634"/>
            <a:ext cx="6877046" cy="1082677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600" b="1" i="0" u="none" strike="noStrike" kern="1200" cap="none" spc="0" baseline="0">
                <a:solidFill>
                  <a:srgbClr val="CB0707"/>
                </a:solidFill>
                <a:uFillTx/>
                <a:latin typeface="Arial"/>
                <a:ea typeface="ＭＳ Ｐゴシック"/>
              </a:rPr>
              <a:t>Synthèse de l’étude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500" b="1" i="0" u="none" strike="noStrike" kern="1200" cap="none" spc="0" baseline="0">
              <a:solidFill>
                <a:srgbClr val="CB0707"/>
              </a:solidFill>
              <a:uFillTx/>
              <a:latin typeface="Arial"/>
              <a:ea typeface="ＭＳ Ｐゴシック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ＭＳ Ｐゴシック"/>
              </a:rPr>
              <a:t>“Quel management pour le travail </a:t>
            </a:r>
            <a:r>
              <a:rPr lang="fr-FR" sz="24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ＭＳ Ｐゴシック"/>
              </a:rPr>
              <a:t>nomade ? </a:t>
            </a: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ＭＳ Ｐゴシック"/>
              </a:rPr>
              <a:t>”</a:t>
            </a:r>
            <a:endParaRPr lang="fr-FR" sz="2400" b="1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4" name="Text Box 5"/>
          <p:cNvSpPr txBox="1"/>
          <p:nvPr/>
        </p:nvSpPr>
        <p:spPr>
          <a:xfrm>
            <a:off x="6011859" y="5300667"/>
            <a:ext cx="3095628" cy="1149345"/>
          </a:xfrm>
          <a:prstGeom prst="rect">
            <a:avLst/>
          </a:prstGeom>
          <a:noFill/>
          <a:ln w="22229">
            <a:solidFill>
              <a:srgbClr val="CB0707"/>
            </a:solidFill>
            <a:prstDash val="solid"/>
            <a:miter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i="0" u="none" strike="noStrike" kern="1200" cap="none" spc="0" baseline="0">
                <a:solidFill>
                  <a:srgbClr val="CB0707"/>
                </a:solidFill>
                <a:uFillTx/>
                <a:latin typeface="Arial"/>
                <a:ea typeface="ＭＳ Ｐゴシック"/>
              </a:rPr>
              <a:t>NOUS CONTACTER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ＭＳ Ｐゴシック"/>
              </a:rPr>
              <a:t>0 810.12.12.62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1" i="0" u="none" strike="noStrike" kern="1200" cap="none" spc="0" baseline="0">
                <a:solidFill>
                  <a:srgbClr val="000000"/>
                </a:solidFill>
                <a:uFillTx/>
                <a:latin typeface="Arial Narrow" pitchFamily="34"/>
                <a:ea typeface="ＭＳ Ｐゴシック"/>
              </a:rPr>
              <a:t>www.csp.fr - info@csp.fr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/>
          <p:nvPr/>
        </p:nvSpPr>
        <p:spPr>
          <a:xfrm>
            <a:off x="395285" y="1052510"/>
            <a:ext cx="8497884" cy="311152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1719" tIns="42483" rIns="81719" bIns="42483" anchor="t" anchorCtr="1" compatLnSpc="1">
            <a:spAutoFit/>
          </a:bodyPr>
          <a:lstStyle/>
          <a:p>
            <a:pPr marL="0" marR="0" lvl="0" indent="0" algn="ctr" defTabSz="449263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1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Manager à distance demande de… (en %/79)</a:t>
            </a:r>
          </a:p>
        </p:txBody>
      </p:sp>
      <p:sp>
        <p:nvSpPr>
          <p:cNvPr id="3" name="Text Box 3"/>
          <p:cNvSpPr txBox="1"/>
          <p:nvPr/>
        </p:nvSpPr>
        <p:spPr>
          <a:xfrm>
            <a:off x="827083" y="298451"/>
            <a:ext cx="7848596" cy="827083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2076" tIns="40315" rIns="82076" bIns="40315" anchor="ctr" anchorCtr="0" compatLnSpc="1"/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700" b="1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Les spécificités en termes de management opérationnel</a:t>
            </a:r>
          </a:p>
        </p:txBody>
      </p:sp>
      <p:grpSp>
        <p:nvGrpSpPr>
          <p:cNvPr id="4" name="Group 12"/>
          <p:cNvGrpSpPr/>
          <p:nvPr/>
        </p:nvGrpSpPr>
        <p:grpSpPr>
          <a:xfrm>
            <a:off x="0" y="1341438"/>
            <a:ext cx="8950325" cy="3702050"/>
            <a:chOff x="0" y="1341438"/>
            <a:chExt cx="8950325" cy="3702050"/>
          </a:xfrm>
        </p:grpSpPr>
        <p:graphicFrame>
          <p:nvGraphicFramePr>
            <p:cNvPr id="5" name="Objet 4"/>
            <p:cNvGraphicFramePr>
              <a:graphicFrameLocks noChangeAspect="1"/>
            </p:cNvGraphicFramePr>
            <p:nvPr/>
          </p:nvGraphicFramePr>
          <p:xfrm>
            <a:off x="1619250" y="1341438"/>
            <a:ext cx="7331075" cy="3702050"/>
          </p:xfrm>
          <a:graphic>
            <a:graphicData uri="http://schemas.openxmlformats.org/presentationml/2006/ole">
              <p:oleObj spid="_x0000_s5122" r:id="rId4" imgW="5432760" imgH="2742840" progId="">
                <p:embed/>
              </p:oleObj>
            </a:graphicData>
          </a:graphic>
        </p:graphicFrame>
        <p:grpSp>
          <p:nvGrpSpPr>
            <p:cNvPr id="6" name="Group 11"/>
            <p:cNvGrpSpPr/>
            <p:nvPr/>
          </p:nvGrpSpPr>
          <p:grpSpPr>
            <a:xfrm>
              <a:off x="0" y="1431922"/>
              <a:ext cx="4679954" cy="3429000"/>
              <a:chOff x="0" y="1431922"/>
              <a:chExt cx="4679954" cy="3429000"/>
            </a:xfrm>
          </p:grpSpPr>
          <p:sp>
            <p:nvSpPr>
              <p:cNvPr id="7" name="Text Box 5"/>
              <p:cNvSpPr txBox="1"/>
              <p:nvPr/>
            </p:nvSpPr>
            <p:spPr>
              <a:xfrm>
                <a:off x="287341" y="1431922"/>
                <a:ext cx="4319589" cy="577845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22997" dir="5400000" algn="tl">
                  <a:srgbClr val="000000">
                    <a:alpha val="35000"/>
                  </a:srgbClr>
                </a:outerShdw>
              </a:effectLst>
            </p:spPr>
            <p:txBody>
              <a:bodyPr vert="horz" wrap="square" lIns="90004" tIns="44997" rIns="90004" bIns="44997" anchor="t" anchorCtr="0" compatLnSpc="1"/>
              <a:lstStyle/>
              <a:p>
                <a:pPr marL="0" marR="0" lvl="0" indent="0" algn="r" defTabSz="449263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7671" algn="l"/>
                    <a:tab pos="896934" algn="l"/>
                    <a:tab pos="1346197" algn="l"/>
                    <a:tab pos="1795460" algn="l"/>
                    <a:tab pos="2244723" algn="l"/>
                    <a:tab pos="2693986" algn="l"/>
                    <a:tab pos="3143250" algn="l"/>
                    <a:tab pos="3592513" algn="l"/>
                    <a:tab pos="4041776" algn="l"/>
                    <a:tab pos="4491039" algn="l"/>
                    <a:tab pos="4940302" algn="l"/>
                    <a:tab pos="5389565" algn="l"/>
                    <a:tab pos="5838828" algn="l"/>
                    <a:tab pos="6288091" algn="l"/>
                    <a:tab pos="6737354" algn="l"/>
                    <a:tab pos="7186617" algn="l"/>
                    <a:tab pos="7635870" algn="l"/>
                    <a:tab pos="8085133" algn="l"/>
                    <a:tab pos="8534396" algn="l"/>
                    <a:tab pos="8983659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1800" b="1" i="0" u="none" strike="noStrike" kern="1200" cap="none" spc="0" baseline="0">
                    <a:solidFill>
                      <a:srgbClr val="000000"/>
                    </a:solidFill>
                    <a:uFillTx/>
                    <a:latin typeface="Arial Narrow" pitchFamily="34"/>
                    <a:ea typeface="Arial Unicode MS" pitchFamily="34"/>
                    <a:cs typeface="Arial Unicode MS" pitchFamily="34"/>
                  </a:rPr>
                  <a:t>Donner davantage le sens et le périmètre de l’action</a:t>
                </a:r>
              </a:p>
            </p:txBody>
          </p:sp>
          <p:sp>
            <p:nvSpPr>
              <p:cNvPr id="8" name="Text Box 6"/>
              <p:cNvSpPr txBox="1"/>
              <p:nvPr/>
            </p:nvSpPr>
            <p:spPr>
              <a:xfrm>
                <a:off x="142875" y="2117722"/>
                <a:ext cx="4500567" cy="577845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22997" dir="5400000" algn="tl">
                  <a:srgbClr val="000000">
                    <a:alpha val="35000"/>
                  </a:srgbClr>
                </a:outerShdw>
              </a:effectLst>
            </p:spPr>
            <p:txBody>
              <a:bodyPr vert="horz" wrap="square" lIns="90004" tIns="44997" rIns="90004" bIns="44997" anchor="t" anchorCtr="0" compatLnSpc="1"/>
              <a:lstStyle/>
              <a:p>
                <a:pPr marL="0" marR="0" lvl="0" indent="0" algn="r" defTabSz="449263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7671" algn="l"/>
                    <a:tab pos="896934" algn="l"/>
                    <a:tab pos="1346197" algn="l"/>
                    <a:tab pos="1795460" algn="l"/>
                    <a:tab pos="2244723" algn="l"/>
                    <a:tab pos="2693986" algn="l"/>
                    <a:tab pos="3143250" algn="l"/>
                    <a:tab pos="3592513" algn="l"/>
                    <a:tab pos="4041776" algn="l"/>
                    <a:tab pos="4491039" algn="l"/>
                    <a:tab pos="4940302" algn="l"/>
                    <a:tab pos="5389565" algn="l"/>
                    <a:tab pos="5838828" algn="l"/>
                    <a:tab pos="6288091" algn="l"/>
                    <a:tab pos="6737354" algn="l"/>
                    <a:tab pos="7186617" algn="l"/>
                    <a:tab pos="7635870" algn="l"/>
                    <a:tab pos="8085133" algn="l"/>
                    <a:tab pos="8534396" algn="l"/>
                    <a:tab pos="8983659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1800" b="1" i="0" u="none" strike="noStrike" kern="1200" cap="none" spc="0" baseline="0">
                    <a:solidFill>
                      <a:srgbClr val="000000"/>
                    </a:solidFill>
                    <a:uFillTx/>
                    <a:latin typeface="Arial Narrow" pitchFamily="34"/>
                    <a:ea typeface="Arial Unicode MS" pitchFamily="34"/>
                    <a:cs typeface="Arial Unicode MS" pitchFamily="34"/>
                  </a:rPr>
                  <a:t>Communiquer davantage d’énergie, d’enthousiasme</a:t>
                </a:r>
              </a:p>
            </p:txBody>
          </p:sp>
          <p:sp>
            <p:nvSpPr>
              <p:cNvPr id="9" name="Text Box 7"/>
              <p:cNvSpPr txBox="1"/>
              <p:nvPr/>
            </p:nvSpPr>
            <p:spPr>
              <a:xfrm>
                <a:off x="0" y="2682877"/>
                <a:ext cx="4679954" cy="577845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22997" dir="5400000" algn="tl">
                  <a:srgbClr val="000000">
                    <a:alpha val="35000"/>
                  </a:srgbClr>
                </a:outerShdw>
              </a:effectLst>
            </p:spPr>
            <p:txBody>
              <a:bodyPr vert="horz" wrap="square" lIns="90004" tIns="44997" rIns="90004" bIns="44997" anchor="t" anchorCtr="0" compatLnSpc="1"/>
              <a:lstStyle/>
              <a:p>
                <a:pPr marL="0" marR="0" lvl="0" indent="0" algn="r" defTabSz="449263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7671" algn="l"/>
                    <a:tab pos="896934" algn="l"/>
                    <a:tab pos="1346197" algn="l"/>
                    <a:tab pos="1795460" algn="l"/>
                    <a:tab pos="2244723" algn="l"/>
                    <a:tab pos="2693986" algn="l"/>
                    <a:tab pos="3143250" algn="l"/>
                    <a:tab pos="3592513" algn="l"/>
                    <a:tab pos="4041776" algn="l"/>
                    <a:tab pos="4491039" algn="l"/>
                    <a:tab pos="4940302" algn="l"/>
                    <a:tab pos="5389565" algn="l"/>
                    <a:tab pos="5838828" algn="l"/>
                    <a:tab pos="6288091" algn="l"/>
                    <a:tab pos="6737354" algn="l"/>
                    <a:tab pos="7186617" algn="l"/>
                    <a:tab pos="7635870" algn="l"/>
                    <a:tab pos="8085133" algn="l"/>
                    <a:tab pos="8534396" algn="l"/>
                    <a:tab pos="8983659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1800" b="1" i="0" u="none" strike="noStrike" kern="1200" cap="none" spc="0" baseline="0">
                    <a:solidFill>
                      <a:srgbClr val="000000"/>
                    </a:solidFill>
                    <a:uFillTx/>
                    <a:latin typeface="Arial Narrow" pitchFamily="34"/>
                    <a:ea typeface="Arial Unicode MS" pitchFamily="34"/>
                    <a:cs typeface="Arial Unicode MS" pitchFamily="34"/>
                  </a:rPr>
                  <a:t>Donner davantage de responsabilités à ses collaborateurs</a:t>
                </a:r>
              </a:p>
            </p:txBody>
          </p:sp>
          <p:sp>
            <p:nvSpPr>
              <p:cNvPr id="10" name="Text Box 8"/>
              <p:cNvSpPr txBox="1"/>
              <p:nvPr/>
            </p:nvSpPr>
            <p:spPr>
              <a:xfrm>
                <a:off x="1582734" y="3308354"/>
                <a:ext cx="3060697" cy="333371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22997" dir="5400000" algn="tl">
                  <a:srgbClr val="000000">
                    <a:alpha val="35000"/>
                  </a:srgbClr>
                </a:outerShdw>
              </a:effectLst>
            </p:spPr>
            <p:txBody>
              <a:bodyPr vert="horz" wrap="square" lIns="90004" tIns="44997" rIns="90004" bIns="44997" anchor="t" anchorCtr="0" compatLnSpc="1"/>
              <a:lstStyle/>
              <a:p>
                <a:pPr marL="0" marR="0" lvl="0" indent="0" algn="r" defTabSz="449263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7671" algn="l"/>
                    <a:tab pos="896934" algn="l"/>
                    <a:tab pos="1346197" algn="l"/>
                    <a:tab pos="1795460" algn="l"/>
                    <a:tab pos="2244723" algn="l"/>
                    <a:tab pos="2693986" algn="l"/>
                    <a:tab pos="3143250" algn="l"/>
                    <a:tab pos="3592513" algn="l"/>
                    <a:tab pos="4041776" algn="l"/>
                    <a:tab pos="4491039" algn="l"/>
                    <a:tab pos="4940302" algn="l"/>
                    <a:tab pos="5389565" algn="l"/>
                    <a:tab pos="5838828" algn="l"/>
                    <a:tab pos="6288091" algn="l"/>
                    <a:tab pos="6737354" algn="l"/>
                    <a:tab pos="7186617" algn="l"/>
                    <a:tab pos="7635870" algn="l"/>
                    <a:tab pos="8085133" algn="l"/>
                    <a:tab pos="8534396" algn="l"/>
                    <a:tab pos="8983659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1800" b="1" i="0" u="none" strike="noStrike" kern="1200" cap="none" spc="0" baseline="0">
                    <a:solidFill>
                      <a:srgbClr val="000000"/>
                    </a:solidFill>
                    <a:uFillTx/>
                    <a:latin typeface="Arial Narrow" pitchFamily="34"/>
                    <a:ea typeface="Arial Unicode MS" pitchFamily="34"/>
                    <a:cs typeface="Arial Unicode MS" pitchFamily="34"/>
                  </a:rPr>
                  <a:t>Être davantage en soutien</a:t>
                </a:r>
              </a:p>
            </p:txBody>
          </p:sp>
          <p:sp>
            <p:nvSpPr>
              <p:cNvPr id="11" name="Text Box 9"/>
              <p:cNvSpPr txBox="1"/>
              <p:nvPr/>
            </p:nvSpPr>
            <p:spPr>
              <a:xfrm>
                <a:off x="147639" y="3841751"/>
                <a:ext cx="4500567" cy="333371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22997" dir="5400000" algn="tl">
                  <a:srgbClr val="000000">
                    <a:alpha val="35000"/>
                  </a:srgbClr>
                </a:outerShdw>
              </a:effectLst>
            </p:spPr>
            <p:txBody>
              <a:bodyPr vert="horz" wrap="square" lIns="90004" tIns="44997" rIns="90004" bIns="44997" anchor="t" anchorCtr="0" compatLnSpc="1"/>
              <a:lstStyle/>
              <a:p>
                <a:pPr marL="0" marR="0" lvl="0" indent="0" algn="r" defTabSz="449263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7671" algn="l"/>
                    <a:tab pos="896934" algn="l"/>
                    <a:tab pos="1346197" algn="l"/>
                    <a:tab pos="1795460" algn="l"/>
                    <a:tab pos="2244723" algn="l"/>
                    <a:tab pos="2693986" algn="l"/>
                    <a:tab pos="3143250" algn="l"/>
                    <a:tab pos="3592513" algn="l"/>
                    <a:tab pos="4041776" algn="l"/>
                    <a:tab pos="4491039" algn="l"/>
                    <a:tab pos="4940302" algn="l"/>
                    <a:tab pos="5389565" algn="l"/>
                    <a:tab pos="5838828" algn="l"/>
                    <a:tab pos="6288091" algn="l"/>
                    <a:tab pos="6737354" algn="l"/>
                    <a:tab pos="7186617" algn="l"/>
                    <a:tab pos="7635870" algn="l"/>
                    <a:tab pos="8085133" algn="l"/>
                    <a:tab pos="8534396" algn="l"/>
                    <a:tab pos="8983659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1800" b="1" i="0" u="none" strike="noStrike" kern="1200" cap="none" spc="0" baseline="0">
                    <a:solidFill>
                      <a:srgbClr val="000000"/>
                    </a:solidFill>
                    <a:uFillTx/>
                    <a:latin typeface="Arial Narrow" pitchFamily="34"/>
                    <a:ea typeface="Arial Unicode MS" pitchFamily="34"/>
                    <a:cs typeface="Arial Unicode MS" pitchFamily="34"/>
                  </a:rPr>
                  <a:t>Donner davantage de marge de manœuvre</a:t>
                </a:r>
              </a:p>
            </p:txBody>
          </p:sp>
          <p:sp>
            <p:nvSpPr>
              <p:cNvPr id="12" name="Text Box 10"/>
              <p:cNvSpPr txBox="1"/>
              <p:nvPr/>
            </p:nvSpPr>
            <p:spPr>
              <a:xfrm>
                <a:off x="0" y="4283077"/>
                <a:ext cx="4679954" cy="577845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22997" dir="5400000" algn="tl">
                  <a:srgbClr val="000000">
                    <a:alpha val="35000"/>
                  </a:srgbClr>
                </a:outerShdw>
              </a:effectLst>
            </p:spPr>
            <p:txBody>
              <a:bodyPr vert="horz" wrap="square" lIns="90004" tIns="44997" rIns="90004" bIns="44997" anchor="t" anchorCtr="0" compatLnSpc="1"/>
              <a:lstStyle/>
              <a:p>
                <a:pPr marL="0" marR="0" lvl="0" indent="0" algn="r" defTabSz="449263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7671" algn="l"/>
                    <a:tab pos="896934" algn="l"/>
                    <a:tab pos="1346197" algn="l"/>
                    <a:tab pos="1795460" algn="l"/>
                    <a:tab pos="2244723" algn="l"/>
                    <a:tab pos="2693986" algn="l"/>
                    <a:tab pos="3143250" algn="l"/>
                    <a:tab pos="3592513" algn="l"/>
                    <a:tab pos="4041776" algn="l"/>
                    <a:tab pos="4491039" algn="l"/>
                    <a:tab pos="4940302" algn="l"/>
                    <a:tab pos="5389565" algn="l"/>
                    <a:tab pos="5838828" algn="l"/>
                    <a:tab pos="6288091" algn="l"/>
                    <a:tab pos="6737354" algn="l"/>
                    <a:tab pos="7186617" algn="l"/>
                    <a:tab pos="7635870" algn="l"/>
                    <a:tab pos="8085133" algn="l"/>
                    <a:tab pos="8534396" algn="l"/>
                    <a:tab pos="8983659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1800" b="1" i="0" u="none" strike="noStrike" kern="1200" cap="none" spc="0" baseline="0">
                    <a:solidFill>
                      <a:srgbClr val="000000"/>
                    </a:solidFill>
                    <a:uFillTx/>
                    <a:latin typeface="Arial Narrow" pitchFamily="34"/>
                    <a:ea typeface="Arial Unicode MS" pitchFamily="34"/>
                    <a:cs typeface="Arial Unicode MS" pitchFamily="34"/>
                  </a:rPr>
                  <a:t>Encourager la solidarité entre les membres de l’équipe</a:t>
                </a:r>
              </a:p>
            </p:txBody>
          </p:sp>
        </p:grpSp>
      </p:grpSp>
      <p:sp>
        <p:nvSpPr>
          <p:cNvPr id="13" name="Rectangle 13"/>
          <p:cNvSpPr/>
          <p:nvPr/>
        </p:nvSpPr>
        <p:spPr>
          <a:xfrm>
            <a:off x="468309" y="5157792"/>
            <a:ext cx="8280404" cy="1069976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0" i="0" u="none" strike="noStrike" kern="1200" cap="none" spc="0" baseline="0">
                <a:solidFill>
                  <a:srgbClr val="595959"/>
                </a:solidFill>
                <a:uFillTx/>
                <a:latin typeface="Arial"/>
                <a:ea typeface="ＭＳ Ｐゴシック"/>
              </a:rPr>
              <a:t>Pour les personnes interrogées, manager à distance demande essentiellement de 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à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0" i="0" u="none" strike="noStrike" kern="1200" cap="none" spc="0" baseline="0">
                <a:solidFill>
                  <a:srgbClr val="595959"/>
                </a:solidFill>
                <a:uFillTx/>
                <a:latin typeface="Arial"/>
                <a:ea typeface="ＭＳ Ｐゴシック"/>
              </a:rPr>
              <a:t> </a:t>
            </a:r>
            <a:r>
              <a:rPr lang="fr-FR" sz="1600" b="1" i="0" u="none" strike="noStrike" kern="1200" cap="none" spc="0" baseline="0">
                <a:solidFill>
                  <a:srgbClr val="595959"/>
                </a:solidFill>
                <a:uFillTx/>
                <a:latin typeface="Arial"/>
                <a:ea typeface="ＭＳ Ｐゴシック"/>
              </a:rPr>
              <a:t> donner le sens et le périmètre de l’action pour faciliter sa mise en œuvre (44%)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à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i="0" u="none" strike="noStrike" kern="1200" cap="none" spc="0" baseline="0">
                <a:solidFill>
                  <a:srgbClr val="595959"/>
                </a:solidFill>
                <a:uFillTx/>
                <a:latin typeface="Arial"/>
                <a:ea typeface="ＭＳ Ｐゴシック"/>
              </a:rPr>
              <a:t>communiquer davantage d’énergie, d’enthousiasme (38%)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à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i="0" u="none" strike="noStrike" kern="1200" cap="none" spc="0" baseline="0">
                <a:solidFill>
                  <a:srgbClr val="595959"/>
                </a:solidFill>
                <a:uFillTx/>
                <a:latin typeface="Arial"/>
                <a:ea typeface="ＭＳ Ｐゴシック"/>
              </a:rPr>
              <a:t>et donner davantage de responsabilités (37%).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/>
          <p:nvPr/>
        </p:nvSpPr>
        <p:spPr>
          <a:xfrm>
            <a:off x="811209" y="215898"/>
            <a:ext cx="8153403" cy="801691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1719" tIns="42483" rIns="81719" bIns="42483" anchor="ctr" anchorCtr="0" compatLnSpc="1"/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700" b="1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L’impact du nomadisme sur le management - suite</a:t>
            </a:r>
          </a:p>
        </p:txBody>
      </p:sp>
      <p:sp>
        <p:nvSpPr>
          <p:cNvPr id="3" name="Rectangle 3"/>
          <p:cNvSpPr/>
          <p:nvPr/>
        </p:nvSpPr>
        <p:spPr>
          <a:xfrm>
            <a:off x="177795" y="1989140"/>
            <a:ext cx="8640759" cy="366710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4" name="Rectangle 4"/>
          <p:cNvSpPr/>
          <p:nvPr/>
        </p:nvSpPr>
        <p:spPr>
          <a:xfrm>
            <a:off x="277813" y="876296"/>
            <a:ext cx="8713783" cy="5510210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1719" tIns="42483" rIns="81719" bIns="42483" anchor="t" anchorCtr="0" compatLnSpc="1">
            <a:spAutoFit/>
          </a:bodyPr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1" i="0" u="none" strike="noStrike" kern="1200" cap="none" spc="0" baseline="0">
              <a:solidFill>
                <a:srgbClr val="4D4D4D"/>
              </a:solidFill>
              <a:uFillTx/>
              <a:latin typeface="Arial Narrow" pitchFamily="34"/>
              <a:ea typeface="Arial Unicode MS" pitchFamily="34"/>
              <a:cs typeface="Arial Unicode MS" pitchFamily="34"/>
            </a:endParaRPr>
          </a:p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§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Assurer le contrôle et le suivi </a:t>
            </a: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des collaborateurs nomades est perçu comme </a:t>
            </a:r>
            <a:r>
              <a:rPr lang="fr-FR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plutôt plus difficile </a:t>
            </a: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(pour 63%) avec les collaborateurs nomades qu’avec les collaborateurs sédentaires. Pour cela, les managers ont </a:t>
            </a:r>
            <a:r>
              <a:rPr lang="fr-FR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avant tout mis en place des points plus réguliers </a:t>
            </a: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avec leurs collaborateurs à distance (77%). Ensuite, ils ont </a:t>
            </a:r>
            <a:r>
              <a:rPr lang="fr-FR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défini de façon plus précise les objectifs </a:t>
            </a: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de leurs collaborateurs (47%); ils recourent enfin à des </a:t>
            </a:r>
            <a:r>
              <a:rPr lang="fr-FR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occasions d’alerte </a:t>
            </a: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en cas de problèmes (41%).</a:t>
            </a:r>
          </a:p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9D200"/>
              </a:buClr>
              <a:buSzPct val="100000"/>
              <a:buFont typeface="Wingdings" pitchFamily="2"/>
              <a:buChar char="§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300" b="0" i="0" u="none" strike="noStrike" kern="1200" cap="none" spc="0" baseline="0">
              <a:solidFill>
                <a:srgbClr val="595959"/>
              </a:solidFill>
              <a:uFillTx/>
              <a:latin typeface="Arial Narrow" pitchFamily="34"/>
              <a:ea typeface="Arial Unicode MS" pitchFamily="34"/>
              <a:cs typeface="Arial Unicode MS" pitchFamily="34"/>
            </a:endParaRPr>
          </a:p>
          <a:p>
            <a:pPr marL="0" marR="0" lvl="0" indent="0" algn="l" defTabSz="449263" rtl="0" fontAlgn="auto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99CC00"/>
              </a:buClr>
              <a:buSzPct val="100000"/>
              <a:buFont typeface="Wingdings" pitchFamily="2"/>
              <a:buChar char="§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1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L’impact du nomadisme sur la gestion des compétences :</a:t>
            </a:r>
            <a:endParaRPr lang="en-US" sz="2200" b="0" i="0" u="none" strike="noStrike" kern="1200" cap="none" spc="0" baseline="0">
              <a:solidFill>
                <a:srgbClr val="CB0707"/>
              </a:solidFill>
              <a:uFillTx/>
              <a:latin typeface="Arial Narrow" pitchFamily="34"/>
              <a:ea typeface="Arial Unicode MS" pitchFamily="34"/>
              <a:cs typeface="Arial Unicode MS" pitchFamily="34"/>
            </a:endParaRPr>
          </a:p>
          <a:p>
            <a:pPr marL="0" marR="0" lvl="0" indent="0" algn="l" defTabSz="449263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§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 </a:t>
            </a: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Selon les managers, </a:t>
            </a:r>
            <a:r>
              <a:rPr lang="fr-FR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gérer les compétences </a:t>
            </a: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des collaborateurs nomades, demande avant tout </a:t>
            </a:r>
            <a:r>
              <a:rPr lang="fr-FR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plus d’attention </a:t>
            </a: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(63%); cela demande ensuite de </a:t>
            </a:r>
            <a:r>
              <a:rPr lang="fr-FR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laisser les collaborateurs plus autonomes </a:t>
            </a: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dans la gestion de leurs compétences (51%) et d’être </a:t>
            </a:r>
            <a:r>
              <a:rPr lang="fr-FR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davantage présent sur le terrain </a:t>
            </a: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(47%).</a:t>
            </a:r>
          </a:p>
          <a:p>
            <a:pPr marL="0" marR="0" lvl="0" indent="0" algn="l" defTabSz="449263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§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2 </a:t>
            </a:r>
            <a:r>
              <a:rPr lang="fr-FR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moyens</a:t>
            </a: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 fréquemment mis en œuvre pour gérer les compétences à distance : le fait de </a:t>
            </a:r>
            <a:r>
              <a:rPr lang="fr-FR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favoriser le transfert de compétences </a:t>
            </a: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dans l’équipe (61%) et de </a:t>
            </a:r>
            <a:r>
              <a:rPr lang="fr-FR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faciliter l’émergence d’un réseau de partage </a:t>
            </a: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(50%)</a:t>
            </a:r>
          </a:p>
          <a:p>
            <a:pPr marL="0" marR="0" lvl="0" indent="0" algn="l" defTabSz="449263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C9D200"/>
              </a:buClr>
              <a:buSzPct val="100000"/>
              <a:buFont typeface="Wingdings" pitchFamily="2"/>
              <a:buChar char="§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300" b="0" i="0" u="none" strike="noStrike" kern="1200" cap="none" spc="0" baseline="0">
              <a:solidFill>
                <a:srgbClr val="595959"/>
              </a:solidFill>
              <a:uFillTx/>
              <a:latin typeface="Arial Narrow" pitchFamily="34"/>
              <a:ea typeface="Arial Unicode MS" pitchFamily="34"/>
              <a:cs typeface="Arial Unicode MS" pitchFamily="34"/>
            </a:endParaRPr>
          </a:p>
          <a:p>
            <a:pPr marL="0" marR="0" lvl="0" indent="0" algn="l" defTabSz="449263" rtl="0" fontAlgn="auto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99CC00"/>
              </a:buClr>
              <a:buSzPct val="100000"/>
              <a:buFont typeface="Wingdings" pitchFamily="2"/>
              <a:buChar char="§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1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L’impact du nomadisme sur la dynamique d’équipe :</a:t>
            </a:r>
            <a:endParaRPr lang="en-US" sz="2200" b="1" i="0" u="none" strike="noStrike" kern="1200" cap="none" spc="0" baseline="0">
              <a:solidFill>
                <a:srgbClr val="CB0707"/>
              </a:solidFill>
              <a:uFillTx/>
              <a:latin typeface="Arial Narrow" pitchFamily="34"/>
              <a:ea typeface="Arial Unicode MS" pitchFamily="34"/>
              <a:cs typeface="Arial Unicode MS" pitchFamily="34"/>
            </a:endParaRPr>
          </a:p>
          <a:p>
            <a:pPr marL="0" marR="0" lvl="0" indent="0" algn="l" defTabSz="449263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§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  </a:t>
            </a:r>
            <a:r>
              <a:rPr lang="fr-FR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 3 conditions indispensables pour impulser une dynamique d’équipe </a:t>
            </a: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: organiser une </a:t>
            </a:r>
            <a:r>
              <a:rPr lang="fr-FR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réunion d’intégration </a:t>
            </a: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en face à face lors de la </a:t>
            </a:r>
            <a:r>
              <a:rPr lang="fr-FR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prise en main de l’équipe </a:t>
            </a: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(48%), </a:t>
            </a:r>
            <a:r>
              <a:rPr lang="fr-FR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des rencontres régulières </a:t>
            </a: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(46%) et </a:t>
            </a:r>
            <a:r>
              <a:rPr lang="fr-FR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bien s’assurer que les collaborateurs aient intégré la vision et la stratégie </a:t>
            </a: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de l’équipe et de l’entreprise (45%). </a:t>
            </a:r>
            <a:r>
              <a:rPr lang="fr-FR" sz="1800" b="0" i="1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(cf slide 12)</a:t>
            </a:r>
            <a:endParaRPr lang="en-US" sz="1800" b="0" i="1" u="none" strike="noStrike" kern="1200" cap="none" spc="0" baseline="0">
              <a:solidFill>
                <a:srgbClr val="4D4D4D"/>
              </a:solidFill>
              <a:uFillTx/>
              <a:latin typeface="Arial Narrow" pitchFamily="34"/>
              <a:ea typeface="Arial Unicode MS" pitchFamily="34"/>
              <a:cs typeface="Arial Unicode MS" pitchFamily="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1"/>
          <p:cNvGrpSpPr/>
          <p:nvPr/>
        </p:nvGrpSpPr>
        <p:grpSpPr>
          <a:xfrm>
            <a:off x="-295278" y="3213101"/>
            <a:ext cx="8899525" cy="2084383"/>
            <a:chOff x="-295278" y="3213101"/>
            <a:chExt cx="8899525" cy="2084383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>
            <a:xfrm>
              <a:off x="4140202" y="3213101"/>
              <a:ext cx="3816348" cy="287341"/>
            </a:xfrm>
            <a:prstGeom prst="rect">
              <a:avLst/>
            </a:prstGeom>
            <a:noFill/>
            <a:ln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>
            <a:xfrm>
              <a:off x="2549520" y="3570283"/>
              <a:ext cx="6054727" cy="1727201"/>
            </a:xfrm>
            <a:prstGeom prst="rect">
              <a:avLst/>
            </a:prstGeom>
            <a:noFill/>
            <a:ln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sp>
          <p:nvSpPr>
            <p:cNvPr id="5" name="Text Box 4"/>
            <p:cNvSpPr txBox="1"/>
            <p:nvPr/>
          </p:nvSpPr>
          <p:spPr>
            <a:xfrm>
              <a:off x="-49213" y="3667128"/>
              <a:ext cx="5776914" cy="152403"/>
            </a:xfrm>
            <a:prstGeom prst="rect">
              <a:avLst/>
            </a:prstGeom>
            <a:noFill/>
            <a:ln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vert="horz" wrap="none" lIns="90004" tIns="44997" rIns="90004" bIns="44997" anchor="t" anchorCtr="0" compatLnSpc="1"/>
            <a:lstStyle/>
            <a:p>
              <a:pPr marL="0" marR="0" lvl="0" indent="0" algn="l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7671" algn="l"/>
                  <a:tab pos="896934" algn="l"/>
                  <a:tab pos="1346197" algn="l"/>
                  <a:tab pos="1795460" algn="l"/>
                  <a:tab pos="2244723" algn="l"/>
                  <a:tab pos="2693986" algn="l"/>
                  <a:tab pos="3143250" algn="l"/>
                  <a:tab pos="3592513" algn="l"/>
                  <a:tab pos="4041776" algn="l"/>
                  <a:tab pos="4491039" algn="l"/>
                  <a:tab pos="4940302" algn="l"/>
                  <a:tab pos="5389565" algn="l"/>
                  <a:tab pos="5838828" algn="l"/>
                  <a:tab pos="6288091" algn="l"/>
                  <a:tab pos="6737354" algn="l"/>
                  <a:tab pos="7186617" algn="l"/>
                  <a:tab pos="7635870" algn="l"/>
                  <a:tab pos="8085133" algn="l"/>
                  <a:tab pos="8534396" algn="l"/>
                  <a:tab pos="8983659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600" b="1" i="0" u="none" strike="noStrike" kern="1200" cap="none" spc="0" baseline="0">
                  <a:solidFill>
                    <a:srgbClr val="000000"/>
                  </a:solidFill>
                  <a:uFillTx/>
                  <a:latin typeface="Arial"/>
                  <a:ea typeface="ＭＳ Ｐゴシック"/>
                </a:rPr>
                <a:t>D'organiser des rencontres avec les équipes sédentaires</a:t>
              </a:r>
            </a:p>
          </p:txBody>
        </p:sp>
        <p:sp>
          <p:nvSpPr>
            <p:cNvPr id="6" name="Text Box 5"/>
            <p:cNvSpPr txBox="1"/>
            <p:nvPr/>
          </p:nvSpPr>
          <p:spPr>
            <a:xfrm>
              <a:off x="-295278" y="3943349"/>
              <a:ext cx="5940427" cy="263520"/>
            </a:xfrm>
            <a:prstGeom prst="rect">
              <a:avLst/>
            </a:prstGeom>
            <a:noFill/>
            <a:ln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vert="horz" wrap="square" lIns="90004" tIns="44997" rIns="90004" bIns="44997" anchor="t" anchorCtr="0" compatLnSpc="1"/>
            <a:lstStyle/>
            <a:p>
              <a:pPr marL="0" marR="0" lvl="0" indent="0" algn="r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7671" algn="l"/>
                  <a:tab pos="896934" algn="l"/>
                  <a:tab pos="1346197" algn="l"/>
                  <a:tab pos="1795460" algn="l"/>
                  <a:tab pos="2244723" algn="l"/>
                  <a:tab pos="2693986" algn="l"/>
                  <a:tab pos="3143250" algn="l"/>
                  <a:tab pos="3592513" algn="l"/>
                  <a:tab pos="4041776" algn="l"/>
                  <a:tab pos="4491039" algn="l"/>
                  <a:tab pos="4940302" algn="l"/>
                  <a:tab pos="5389565" algn="l"/>
                  <a:tab pos="5838828" algn="l"/>
                  <a:tab pos="6288091" algn="l"/>
                  <a:tab pos="6737354" algn="l"/>
                  <a:tab pos="7186617" algn="l"/>
                  <a:tab pos="7635870" algn="l"/>
                  <a:tab pos="8085133" algn="l"/>
                  <a:tab pos="8534396" algn="l"/>
                  <a:tab pos="8983659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600" b="1" i="0" u="none" strike="noStrike" kern="1200" cap="none" spc="0" baseline="0">
                  <a:solidFill>
                    <a:srgbClr val="000000"/>
                  </a:solidFill>
                  <a:uFillTx/>
                  <a:latin typeface="Arial"/>
                  <a:ea typeface="ＭＳ Ｐゴシック"/>
                </a:rPr>
                <a:t>De favoriser le travail en groupe</a:t>
              </a:r>
            </a:p>
          </p:txBody>
        </p:sp>
        <p:sp>
          <p:nvSpPr>
            <p:cNvPr id="7" name="Text Box 6"/>
            <p:cNvSpPr txBox="1"/>
            <p:nvPr/>
          </p:nvSpPr>
          <p:spPr>
            <a:xfrm>
              <a:off x="1360490" y="4291014"/>
              <a:ext cx="4333871" cy="173041"/>
            </a:xfrm>
            <a:prstGeom prst="rect">
              <a:avLst/>
            </a:prstGeom>
            <a:noFill/>
            <a:ln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vert="horz" wrap="none" lIns="90004" tIns="44997" rIns="90004" bIns="44997" anchor="t" anchorCtr="0" compatLnSpc="1"/>
            <a:lstStyle/>
            <a:p>
              <a:pPr marL="0" marR="0" lvl="0" indent="0" algn="l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7671" algn="l"/>
                  <a:tab pos="896934" algn="l"/>
                  <a:tab pos="1346197" algn="l"/>
                  <a:tab pos="1795460" algn="l"/>
                  <a:tab pos="2244723" algn="l"/>
                  <a:tab pos="2693986" algn="l"/>
                  <a:tab pos="3143250" algn="l"/>
                  <a:tab pos="3592513" algn="l"/>
                  <a:tab pos="4041776" algn="l"/>
                  <a:tab pos="4491039" algn="l"/>
                  <a:tab pos="4940302" algn="l"/>
                  <a:tab pos="5389565" algn="l"/>
                  <a:tab pos="5838828" algn="l"/>
                  <a:tab pos="6288091" algn="l"/>
                  <a:tab pos="6737354" algn="l"/>
                  <a:tab pos="7186617" algn="l"/>
                  <a:tab pos="7635870" algn="l"/>
                  <a:tab pos="8085133" algn="l"/>
                  <a:tab pos="8534396" algn="l"/>
                  <a:tab pos="8983659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600" b="1" i="0" u="none" strike="noStrike" kern="1200" cap="none" spc="0" baseline="0">
                  <a:solidFill>
                    <a:srgbClr val="000000"/>
                  </a:solidFill>
                  <a:uFillTx/>
                  <a:latin typeface="Arial"/>
                  <a:ea typeface="ＭＳ Ｐゴシック"/>
                </a:rPr>
                <a:t>De veiller au respect mutuel dans l'équipe</a:t>
              </a:r>
            </a:p>
          </p:txBody>
        </p:sp>
        <p:sp>
          <p:nvSpPr>
            <p:cNvPr id="8" name="Text Box 7"/>
            <p:cNvSpPr txBox="1"/>
            <p:nvPr/>
          </p:nvSpPr>
          <p:spPr>
            <a:xfrm>
              <a:off x="-295278" y="4603747"/>
              <a:ext cx="5940427" cy="265111"/>
            </a:xfrm>
            <a:prstGeom prst="rect">
              <a:avLst/>
            </a:prstGeom>
            <a:noFill/>
            <a:ln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vert="horz" wrap="square" lIns="90004" tIns="44997" rIns="90004" bIns="44997" anchor="t" anchorCtr="0" compatLnSpc="1"/>
            <a:lstStyle/>
            <a:p>
              <a:pPr marL="0" marR="0" lvl="0" indent="0" algn="r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7671" algn="l"/>
                  <a:tab pos="896934" algn="l"/>
                  <a:tab pos="1346197" algn="l"/>
                  <a:tab pos="1795460" algn="l"/>
                  <a:tab pos="2244723" algn="l"/>
                  <a:tab pos="2693986" algn="l"/>
                  <a:tab pos="3143250" algn="l"/>
                  <a:tab pos="3592513" algn="l"/>
                  <a:tab pos="4041776" algn="l"/>
                  <a:tab pos="4491039" algn="l"/>
                  <a:tab pos="4940302" algn="l"/>
                  <a:tab pos="5389565" algn="l"/>
                  <a:tab pos="5838828" algn="l"/>
                  <a:tab pos="6288091" algn="l"/>
                  <a:tab pos="6737354" algn="l"/>
                  <a:tab pos="7186617" algn="l"/>
                  <a:tab pos="7635870" algn="l"/>
                  <a:tab pos="8085133" algn="l"/>
                  <a:tab pos="8534396" algn="l"/>
                  <a:tab pos="8983659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600" b="1" i="0" u="none" strike="noStrike" kern="1200" cap="none" spc="0" baseline="0">
                  <a:solidFill>
                    <a:srgbClr val="000000"/>
                  </a:solidFill>
                  <a:uFillTx/>
                  <a:latin typeface="Arial"/>
                  <a:ea typeface="ＭＳ Ｐゴシック"/>
                </a:rPr>
                <a:t>De faciliter les rencontres sans vous</a:t>
              </a:r>
            </a:p>
          </p:txBody>
        </p:sp>
        <p:sp>
          <p:nvSpPr>
            <p:cNvPr id="9" name="Text Box 8"/>
            <p:cNvSpPr txBox="1"/>
            <p:nvPr/>
          </p:nvSpPr>
          <p:spPr>
            <a:xfrm>
              <a:off x="2741608" y="4951411"/>
              <a:ext cx="2841626" cy="152403"/>
            </a:xfrm>
            <a:prstGeom prst="rect">
              <a:avLst/>
            </a:prstGeom>
            <a:noFill/>
            <a:ln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vert="horz" wrap="none" lIns="90004" tIns="44997" rIns="90004" bIns="44997" anchor="t" anchorCtr="0" compatLnSpc="1"/>
            <a:lstStyle/>
            <a:p>
              <a:pPr marL="0" marR="0" lvl="0" indent="0" algn="l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7671" algn="l"/>
                  <a:tab pos="896934" algn="l"/>
                  <a:tab pos="1346197" algn="l"/>
                  <a:tab pos="1795460" algn="l"/>
                  <a:tab pos="2244723" algn="l"/>
                  <a:tab pos="2693986" algn="l"/>
                  <a:tab pos="3143250" algn="l"/>
                  <a:tab pos="3592513" algn="l"/>
                  <a:tab pos="4041776" algn="l"/>
                  <a:tab pos="4491039" algn="l"/>
                  <a:tab pos="4940302" algn="l"/>
                  <a:tab pos="5389565" algn="l"/>
                  <a:tab pos="5838828" algn="l"/>
                  <a:tab pos="6288091" algn="l"/>
                  <a:tab pos="6737354" algn="l"/>
                  <a:tab pos="7186617" algn="l"/>
                  <a:tab pos="7635870" algn="l"/>
                  <a:tab pos="8085133" algn="l"/>
                  <a:tab pos="8534396" algn="l"/>
                  <a:tab pos="8983659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600" b="1" i="0" u="none" strike="noStrike" kern="1200" cap="none" spc="0" baseline="0">
                  <a:solidFill>
                    <a:srgbClr val="000000"/>
                  </a:solidFill>
                  <a:uFillTx/>
                  <a:latin typeface="Arial"/>
                  <a:ea typeface="ＭＳ Ｐゴシック"/>
                </a:rPr>
                <a:t>   Aucune action particulière</a:t>
              </a:r>
            </a:p>
          </p:txBody>
        </p:sp>
        <p:sp>
          <p:nvSpPr>
            <p:cNvPr id="10" name="Text Box 15"/>
            <p:cNvSpPr txBox="1"/>
            <p:nvPr/>
          </p:nvSpPr>
          <p:spPr>
            <a:xfrm>
              <a:off x="328617" y="3344866"/>
              <a:ext cx="5759448" cy="165104"/>
            </a:xfrm>
            <a:prstGeom prst="rect">
              <a:avLst/>
            </a:prstGeom>
            <a:noFill/>
            <a:ln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vert="horz" wrap="square" lIns="90004" tIns="44997" rIns="90004" bIns="44997" anchor="t" anchorCtr="0" compatLnSpc="1"/>
            <a:lstStyle/>
            <a:p>
              <a:pPr marL="0" marR="0" lvl="0" indent="0" algn="l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7671" algn="l"/>
                  <a:tab pos="896934" algn="l"/>
                  <a:tab pos="1346197" algn="l"/>
                  <a:tab pos="1795460" algn="l"/>
                  <a:tab pos="2244723" algn="l"/>
                  <a:tab pos="2693986" algn="l"/>
                  <a:tab pos="3143250" algn="l"/>
                  <a:tab pos="3592513" algn="l"/>
                  <a:tab pos="4041776" algn="l"/>
                  <a:tab pos="4491039" algn="l"/>
                  <a:tab pos="4940302" algn="l"/>
                  <a:tab pos="5389565" algn="l"/>
                  <a:tab pos="5838828" algn="l"/>
                  <a:tab pos="6288091" algn="l"/>
                  <a:tab pos="6737354" algn="l"/>
                  <a:tab pos="7186617" algn="l"/>
                  <a:tab pos="7635870" algn="l"/>
                  <a:tab pos="8085133" algn="l"/>
                  <a:tab pos="8534396" algn="l"/>
                  <a:tab pos="8983659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600" b="1" i="0" u="none" strike="noStrike" kern="1200" cap="none" spc="0" baseline="0">
                  <a:solidFill>
                    <a:srgbClr val="000000"/>
                  </a:solidFill>
                  <a:uFillTx/>
                  <a:latin typeface="Arial"/>
                  <a:ea typeface="ＭＳ Ｐゴシック"/>
                </a:rPr>
                <a:t>De fixer des objectifs à la fois individuels et collectifs</a:t>
              </a:r>
            </a:p>
          </p:txBody>
        </p:sp>
      </p:grpSp>
      <p:sp>
        <p:nvSpPr>
          <p:cNvPr id="11" name="Text Box 4"/>
          <p:cNvSpPr txBox="1"/>
          <p:nvPr/>
        </p:nvSpPr>
        <p:spPr>
          <a:xfrm>
            <a:off x="461964" y="836611"/>
            <a:ext cx="8718547" cy="538160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1719" tIns="42483" rIns="81719" bIns="42483" anchor="t" anchorCtr="1" compatLnSpc="1">
            <a:spAutoFit/>
          </a:bodyPr>
          <a:lstStyle/>
          <a:p>
            <a:pPr marL="0" marR="0" lvl="0" indent="0" algn="ctr" defTabSz="449263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0" i="1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Pour impulser une dynamique d’équipe avec leurs salariés nomades, diraient qu’il est particulièrement nécessaire de…… (en %/65)</a:t>
            </a:r>
          </a:p>
        </p:txBody>
      </p:sp>
      <p:sp>
        <p:nvSpPr>
          <p:cNvPr id="12" name="Text Box 5"/>
          <p:cNvSpPr txBox="1"/>
          <p:nvPr/>
        </p:nvSpPr>
        <p:spPr>
          <a:xfrm>
            <a:off x="179386" y="5373691"/>
            <a:ext cx="8424860" cy="1050929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1719" tIns="42483" rIns="81719" bIns="42483" anchor="t" anchorCtr="0" compatLnSpc="1">
            <a:spAutoFit/>
          </a:bodyPr>
          <a:lstStyle/>
          <a:p>
            <a:pPr marL="0" marR="0" lvl="0" indent="0" algn="l" defTabSz="449263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7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3 conditions indispensables pour impulser une dynamique d’équipe :</a:t>
            </a:r>
          </a:p>
          <a:p>
            <a:pPr marL="0" marR="0" lvl="0" indent="0" algn="l" defTabSz="449263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à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7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l’organisation de réunion d’intégration en face à face lors de la prise en main de l’équipe (48%),</a:t>
            </a:r>
          </a:p>
          <a:p>
            <a:pPr marL="0" marR="0" lvl="0" indent="0" algn="l" defTabSz="449263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à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7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des rencontres régulières (46%)</a:t>
            </a:r>
          </a:p>
          <a:p>
            <a:pPr marL="0" marR="0" lvl="0" indent="0" algn="l" defTabSz="449263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à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7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s’assurer que les collaborateurs aient intégrés la vision et la stratégie de l’entreprise.</a:t>
            </a:r>
          </a:p>
        </p:txBody>
      </p:sp>
      <p:grpSp>
        <p:nvGrpSpPr>
          <p:cNvPr id="13" name="Group 30"/>
          <p:cNvGrpSpPr/>
          <p:nvPr/>
        </p:nvGrpSpPr>
        <p:grpSpPr>
          <a:xfrm>
            <a:off x="215898" y="1341433"/>
            <a:ext cx="8748715" cy="1943100"/>
            <a:chOff x="215898" y="1341433"/>
            <a:chExt cx="8748715" cy="1943100"/>
          </a:xfrm>
        </p:grpSpPr>
        <p:pic>
          <p:nvPicPr>
            <p:cNvPr id="14" name="Picture 2"/>
            <p:cNvPicPr>
              <a:picLocks noChangeAspect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>
            <a:xfrm>
              <a:off x="2762246" y="1341433"/>
              <a:ext cx="5734046" cy="1817333"/>
            </a:xfrm>
            <a:prstGeom prst="rect">
              <a:avLst/>
            </a:prstGeom>
            <a:noFill/>
            <a:ln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</p:pic>
        <p:sp>
          <p:nvSpPr>
            <p:cNvPr id="15" name="Text Box 6"/>
            <p:cNvSpPr txBox="1"/>
            <p:nvPr/>
          </p:nvSpPr>
          <p:spPr>
            <a:xfrm>
              <a:off x="576264" y="1403631"/>
              <a:ext cx="5040309" cy="503048"/>
            </a:xfrm>
            <a:prstGeom prst="rect">
              <a:avLst/>
            </a:prstGeom>
            <a:noFill/>
            <a:ln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vert="horz" wrap="square" lIns="90004" tIns="44997" rIns="90004" bIns="44997" anchor="t" anchorCtr="0" compatLnSpc="1"/>
            <a:lstStyle/>
            <a:p>
              <a:pPr marL="0" marR="0" lvl="0" indent="0" algn="r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7671" algn="l"/>
                  <a:tab pos="896934" algn="l"/>
                  <a:tab pos="1346197" algn="l"/>
                  <a:tab pos="1795460" algn="l"/>
                  <a:tab pos="2244723" algn="l"/>
                  <a:tab pos="2693986" algn="l"/>
                  <a:tab pos="3143250" algn="l"/>
                  <a:tab pos="3592513" algn="l"/>
                  <a:tab pos="4041776" algn="l"/>
                  <a:tab pos="4491039" algn="l"/>
                  <a:tab pos="4940302" algn="l"/>
                  <a:tab pos="5389565" algn="l"/>
                  <a:tab pos="5838828" algn="l"/>
                  <a:tab pos="6288091" algn="l"/>
                  <a:tab pos="6737354" algn="l"/>
                  <a:tab pos="7186617" algn="l"/>
                  <a:tab pos="7635870" algn="l"/>
                  <a:tab pos="8085133" algn="l"/>
                  <a:tab pos="8534396" algn="l"/>
                  <a:tab pos="8983659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600" b="1" i="0" u="none" strike="noStrike" kern="1200" cap="none" spc="0" baseline="0">
                  <a:solidFill>
                    <a:srgbClr val="000000"/>
                  </a:solidFill>
                  <a:uFillTx/>
                  <a:latin typeface="Arial"/>
                  <a:ea typeface="ＭＳ Ｐゴシック"/>
                </a:rPr>
                <a:t>D'organiser  une réunion d'intégration en face à face au moment de la prise en main de l'équipe</a:t>
              </a:r>
            </a:p>
          </p:txBody>
        </p:sp>
        <p:sp>
          <p:nvSpPr>
            <p:cNvPr id="16" name="Text Box 7"/>
            <p:cNvSpPr txBox="1"/>
            <p:nvPr/>
          </p:nvSpPr>
          <p:spPr>
            <a:xfrm>
              <a:off x="1584326" y="1967487"/>
              <a:ext cx="4068759" cy="290221"/>
            </a:xfrm>
            <a:prstGeom prst="rect">
              <a:avLst/>
            </a:prstGeom>
            <a:noFill/>
            <a:ln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vert="horz" wrap="square" lIns="90004" tIns="44997" rIns="90004" bIns="44997" anchor="t" anchorCtr="0" compatLnSpc="1"/>
            <a:lstStyle/>
            <a:p>
              <a:pPr marL="0" marR="0" lvl="0" indent="0" algn="r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7671" algn="l"/>
                  <a:tab pos="896934" algn="l"/>
                  <a:tab pos="1346197" algn="l"/>
                  <a:tab pos="1795460" algn="l"/>
                  <a:tab pos="2244723" algn="l"/>
                  <a:tab pos="2693986" algn="l"/>
                  <a:tab pos="3143250" algn="l"/>
                  <a:tab pos="3592513" algn="l"/>
                  <a:tab pos="4041776" algn="l"/>
                  <a:tab pos="4491039" algn="l"/>
                  <a:tab pos="4940302" algn="l"/>
                  <a:tab pos="5389565" algn="l"/>
                  <a:tab pos="5838828" algn="l"/>
                  <a:tab pos="6288091" algn="l"/>
                  <a:tab pos="6737354" algn="l"/>
                  <a:tab pos="7186617" algn="l"/>
                  <a:tab pos="7635870" algn="l"/>
                  <a:tab pos="8085133" algn="l"/>
                  <a:tab pos="8534396" algn="l"/>
                  <a:tab pos="8983659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600" b="1" i="0" u="none" strike="noStrike" kern="1200" cap="none" spc="0" baseline="0">
                  <a:solidFill>
                    <a:srgbClr val="000000"/>
                  </a:solidFill>
                  <a:uFillTx/>
                  <a:latin typeface="Arial"/>
                  <a:ea typeface="ＭＳ Ｐゴシック"/>
                </a:rPr>
                <a:t>D'organiser des rencontres régulières</a:t>
              </a:r>
            </a:p>
          </p:txBody>
        </p:sp>
        <p:sp>
          <p:nvSpPr>
            <p:cNvPr id="17" name="Text Box 8"/>
            <p:cNvSpPr txBox="1"/>
            <p:nvPr/>
          </p:nvSpPr>
          <p:spPr>
            <a:xfrm>
              <a:off x="468309" y="2343387"/>
              <a:ext cx="5148264" cy="503048"/>
            </a:xfrm>
            <a:prstGeom prst="rect">
              <a:avLst/>
            </a:prstGeom>
            <a:noFill/>
            <a:ln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vert="horz" wrap="square" lIns="90004" tIns="44997" rIns="90004" bIns="44997" anchor="t" anchorCtr="0" compatLnSpc="1"/>
            <a:lstStyle/>
            <a:p>
              <a:pPr marL="0" marR="0" lvl="0" indent="0" algn="r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7671" algn="l"/>
                  <a:tab pos="896934" algn="l"/>
                  <a:tab pos="1346197" algn="l"/>
                  <a:tab pos="1795460" algn="l"/>
                  <a:tab pos="2244723" algn="l"/>
                  <a:tab pos="2693986" algn="l"/>
                  <a:tab pos="3143250" algn="l"/>
                  <a:tab pos="3592513" algn="l"/>
                  <a:tab pos="4041776" algn="l"/>
                  <a:tab pos="4491039" algn="l"/>
                  <a:tab pos="4940302" algn="l"/>
                  <a:tab pos="5389565" algn="l"/>
                  <a:tab pos="5838828" algn="l"/>
                  <a:tab pos="6288091" algn="l"/>
                  <a:tab pos="6737354" algn="l"/>
                  <a:tab pos="7186617" algn="l"/>
                  <a:tab pos="7635870" algn="l"/>
                  <a:tab pos="8085133" algn="l"/>
                  <a:tab pos="8534396" algn="l"/>
                  <a:tab pos="8983659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600" b="1" i="0" u="none" strike="noStrike" kern="1200" cap="none" spc="0" baseline="0">
                  <a:solidFill>
                    <a:srgbClr val="000000"/>
                  </a:solidFill>
                  <a:uFillTx/>
                  <a:latin typeface="Arial"/>
                  <a:ea typeface="ＭＳ Ｐゴシック"/>
                </a:rPr>
                <a:t>De consulter régulièrement vos équipes dans vos décisions</a:t>
              </a:r>
            </a:p>
          </p:txBody>
        </p:sp>
        <p:sp>
          <p:nvSpPr>
            <p:cNvPr id="18" name="Text Box 9"/>
            <p:cNvSpPr txBox="1"/>
            <p:nvPr/>
          </p:nvSpPr>
          <p:spPr>
            <a:xfrm>
              <a:off x="215898" y="2781485"/>
              <a:ext cx="5400675" cy="503048"/>
            </a:xfrm>
            <a:prstGeom prst="rect">
              <a:avLst/>
            </a:prstGeom>
            <a:noFill/>
            <a:ln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vert="horz" wrap="square" lIns="90004" tIns="44997" rIns="90004" bIns="44997" anchor="t" anchorCtr="0" compatLnSpc="1"/>
            <a:lstStyle/>
            <a:p>
              <a:pPr marL="0" marR="0" lvl="0" indent="0" algn="r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7671" algn="l"/>
                  <a:tab pos="896934" algn="l"/>
                  <a:tab pos="1346197" algn="l"/>
                  <a:tab pos="1795460" algn="l"/>
                  <a:tab pos="2244723" algn="l"/>
                  <a:tab pos="2693986" algn="l"/>
                  <a:tab pos="3143250" algn="l"/>
                  <a:tab pos="3592513" algn="l"/>
                  <a:tab pos="4041776" algn="l"/>
                  <a:tab pos="4491039" algn="l"/>
                  <a:tab pos="4940302" algn="l"/>
                  <a:tab pos="5389565" algn="l"/>
                  <a:tab pos="5838828" algn="l"/>
                  <a:tab pos="6288091" algn="l"/>
                  <a:tab pos="6737354" algn="l"/>
                  <a:tab pos="7186617" algn="l"/>
                  <a:tab pos="7635870" algn="l"/>
                  <a:tab pos="8085133" algn="l"/>
                  <a:tab pos="8534396" algn="l"/>
                  <a:tab pos="8983659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600" b="1" i="0" u="none" strike="noStrike" kern="1200" cap="none" spc="0" baseline="0">
                  <a:solidFill>
                    <a:srgbClr val="000000"/>
                  </a:solidFill>
                  <a:uFillTx/>
                  <a:latin typeface="Arial"/>
                  <a:ea typeface="ＭＳ Ｐゴシック"/>
                </a:rPr>
                <a:t>De vous assurer qu'ils aient intégré la vision et la stratégie de l'équipe et de l'entreprise</a:t>
              </a:r>
            </a:p>
          </p:txBody>
        </p:sp>
        <p:sp>
          <p:nvSpPr>
            <p:cNvPr id="19" name="Text Box 10"/>
            <p:cNvSpPr txBox="1"/>
            <p:nvPr/>
          </p:nvSpPr>
          <p:spPr>
            <a:xfrm>
              <a:off x="8135938" y="1465819"/>
              <a:ext cx="828675" cy="368996"/>
            </a:xfrm>
            <a:prstGeom prst="rect">
              <a:avLst/>
            </a:prstGeom>
            <a:noFill/>
            <a:ln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vert="horz" wrap="square" lIns="90004" tIns="44997" rIns="90004" bIns="44997" anchor="t" anchorCtr="0" compatLnSpc="1"/>
            <a:lstStyle/>
            <a:p>
              <a:pPr marL="0" marR="0" lvl="0" indent="0" algn="just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7671" algn="l"/>
                  <a:tab pos="896934" algn="l"/>
                  <a:tab pos="1346197" algn="l"/>
                  <a:tab pos="1795460" algn="l"/>
                  <a:tab pos="2244723" algn="l"/>
                  <a:tab pos="2693986" algn="l"/>
                  <a:tab pos="3143250" algn="l"/>
                  <a:tab pos="3592513" algn="l"/>
                  <a:tab pos="4041776" algn="l"/>
                  <a:tab pos="4491039" algn="l"/>
                  <a:tab pos="4940302" algn="l"/>
                  <a:tab pos="5389565" algn="l"/>
                  <a:tab pos="5838828" algn="l"/>
                  <a:tab pos="6288091" algn="l"/>
                  <a:tab pos="6737354" algn="l"/>
                  <a:tab pos="7186617" algn="l"/>
                  <a:tab pos="7635870" algn="l"/>
                  <a:tab pos="8085133" algn="l"/>
                  <a:tab pos="8534396" algn="l"/>
                  <a:tab pos="8983659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600" b="1" i="0" u="none" strike="noStrike" kern="1200" cap="none" spc="0" baseline="0">
                  <a:solidFill>
                    <a:srgbClr val="000000"/>
                  </a:solidFill>
                  <a:uFillTx/>
                  <a:latin typeface="Arial"/>
                  <a:ea typeface="Arial Unicode MS" pitchFamily="34"/>
                  <a:cs typeface="Arial Unicode MS" pitchFamily="34"/>
                </a:rPr>
                <a:t>47,7%</a:t>
              </a:r>
            </a:p>
          </p:txBody>
        </p:sp>
        <p:sp>
          <p:nvSpPr>
            <p:cNvPr id="20" name="Text Box 11"/>
            <p:cNvSpPr txBox="1"/>
            <p:nvPr/>
          </p:nvSpPr>
          <p:spPr>
            <a:xfrm>
              <a:off x="8064495" y="1943996"/>
              <a:ext cx="900117" cy="275014"/>
            </a:xfrm>
            <a:prstGeom prst="rect">
              <a:avLst/>
            </a:prstGeom>
            <a:noFill/>
            <a:ln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vert="horz" wrap="square" lIns="90004" tIns="44997" rIns="90004" bIns="44997" anchor="t" anchorCtr="0" compatLnSpc="1"/>
            <a:lstStyle/>
            <a:p>
              <a:pPr marL="0" marR="0" lvl="0" indent="0" algn="just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7671" algn="l"/>
                  <a:tab pos="896934" algn="l"/>
                  <a:tab pos="1346197" algn="l"/>
                  <a:tab pos="1795460" algn="l"/>
                  <a:tab pos="2244723" algn="l"/>
                  <a:tab pos="2693986" algn="l"/>
                  <a:tab pos="3143250" algn="l"/>
                  <a:tab pos="3592513" algn="l"/>
                  <a:tab pos="4041776" algn="l"/>
                  <a:tab pos="4491039" algn="l"/>
                  <a:tab pos="4940302" algn="l"/>
                  <a:tab pos="5389565" algn="l"/>
                  <a:tab pos="5838828" algn="l"/>
                  <a:tab pos="6288091" algn="l"/>
                  <a:tab pos="6737354" algn="l"/>
                  <a:tab pos="7186617" algn="l"/>
                  <a:tab pos="7635870" algn="l"/>
                  <a:tab pos="8085133" algn="l"/>
                  <a:tab pos="8534396" algn="l"/>
                  <a:tab pos="8983659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600" b="1" i="0" u="none" strike="noStrike" kern="1200" cap="none" spc="0" baseline="0">
                  <a:solidFill>
                    <a:srgbClr val="000000"/>
                  </a:solidFill>
                  <a:uFillTx/>
                  <a:latin typeface="Arial"/>
                  <a:ea typeface="Arial Unicode MS" pitchFamily="34"/>
                  <a:cs typeface="Arial Unicode MS" pitchFamily="34"/>
                </a:rPr>
                <a:t>46,2%</a:t>
              </a:r>
            </a:p>
          </p:txBody>
        </p:sp>
        <p:sp>
          <p:nvSpPr>
            <p:cNvPr id="21" name="Text Box 12"/>
            <p:cNvSpPr txBox="1"/>
            <p:nvPr/>
          </p:nvSpPr>
          <p:spPr>
            <a:xfrm>
              <a:off x="8027983" y="2406965"/>
              <a:ext cx="900117" cy="275014"/>
            </a:xfrm>
            <a:prstGeom prst="rect">
              <a:avLst/>
            </a:prstGeom>
            <a:noFill/>
            <a:ln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vert="horz" wrap="square" lIns="90004" tIns="44997" rIns="90004" bIns="44997" anchor="t" anchorCtr="0" compatLnSpc="1"/>
            <a:lstStyle/>
            <a:p>
              <a:pPr marL="0" marR="0" lvl="0" indent="0" algn="just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7671" algn="l"/>
                  <a:tab pos="896934" algn="l"/>
                  <a:tab pos="1346197" algn="l"/>
                  <a:tab pos="1795460" algn="l"/>
                  <a:tab pos="2244723" algn="l"/>
                  <a:tab pos="2693986" algn="l"/>
                  <a:tab pos="3143250" algn="l"/>
                  <a:tab pos="3592513" algn="l"/>
                  <a:tab pos="4041776" algn="l"/>
                  <a:tab pos="4491039" algn="l"/>
                  <a:tab pos="4940302" algn="l"/>
                  <a:tab pos="5389565" algn="l"/>
                  <a:tab pos="5838828" algn="l"/>
                  <a:tab pos="6288091" algn="l"/>
                  <a:tab pos="6737354" algn="l"/>
                  <a:tab pos="7186617" algn="l"/>
                  <a:tab pos="7635870" algn="l"/>
                  <a:tab pos="8085133" algn="l"/>
                  <a:tab pos="8534396" algn="l"/>
                  <a:tab pos="8983659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600" b="1" i="0" u="none" strike="noStrike" kern="1200" cap="none" spc="0" baseline="0">
                  <a:solidFill>
                    <a:srgbClr val="000000"/>
                  </a:solidFill>
                  <a:uFillTx/>
                  <a:latin typeface="Arial"/>
                  <a:ea typeface="Arial Unicode MS" pitchFamily="34"/>
                  <a:cs typeface="Arial Unicode MS" pitchFamily="34"/>
                </a:rPr>
                <a:t>44,6%</a:t>
              </a:r>
            </a:p>
          </p:txBody>
        </p:sp>
        <p:sp>
          <p:nvSpPr>
            <p:cNvPr id="22" name="Text Box 13"/>
            <p:cNvSpPr txBox="1"/>
            <p:nvPr/>
          </p:nvSpPr>
          <p:spPr>
            <a:xfrm>
              <a:off x="7775572" y="2845064"/>
              <a:ext cx="720720" cy="275014"/>
            </a:xfrm>
            <a:prstGeom prst="rect">
              <a:avLst/>
            </a:prstGeom>
            <a:noFill/>
            <a:ln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vert="horz" wrap="square" lIns="90004" tIns="44997" rIns="90004" bIns="44997" anchor="t" anchorCtr="0" compatLnSpc="1"/>
            <a:lstStyle/>
            <a:p>
              <a:pPr marL="0" marR="0" lvl="0" indent="0" algn="just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7671" algn="l"/>
                  <a:tab pos="896934" algn="l"/>
                  <a:tab pos="1346197" algn="l"/>
                  <a:tab pos="1795460" algn="l"/>
                  <a:tab pos="2244723" algn="l"/>
                  <a:tab pos="2693986" algn="l"/>
                  <a:tab pos="3143250" algn="l"/>
                  <a:tab pos="3592513" algn="l"/>
                  <a:tab pos="4041776" algn="l"/>
                  <a:tab pos="4491039" algn="l"/>
                  <a:tab pos="4940302" algn="l"/>
                  <a:tab pos="5389565" algn="l"/>
                  <a:tab pos="5838828" algn="l"/>
                  <a:tab pos="6288091" algn="l"/>
                  <a:tab pos="6737354" algn="l"/>
                  <a:tab pos="7186617" algn="l"/>
                  <a:tab pos="7635870" algn="l"/>
                  <a:tab pos="8085133" algn="l"/>
                  <a:tab pos="8534396" algn="l"/>
                  <a:tab pos="8983659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600" b="1" i="0" u="none" strike="noStrike" kern="1200" cap="none" spc="0" baseline="0">
                  <a:solidFill>
                    <a:srgbClr val="000000"/>
                  </a:solidFill>
                  <a:uFillTx/>
                  <a:latin typeface="Arial"/>
                  <a:ea typeface="Arial Unicode MS" pitchFamily="34"/>
                  <a:cs typeface="Arial Unicode MS" pitchFamily="34"/>
                </a:rPr>
                <a:t>40%</a:t>
              </a:r>
            </a:p>
          </p:txBody>
        </p:sp>
      </p:grpSp>
      <p:sp>
        <p:nvSpPr>
          <p:cNvPr id="23" name="Text Box 8"/>
          <p:cNvSpPr txBox="1"/>
          <p:nvPr/>
        </p:nvSpPr>
        <p:spPr>
          <a:xfrm>
            <a:off x="847721" y="333371"/>
            <a:ext cx="8188323" cy="609603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2076" tIns="40315" rIns="82076" bIns="40315" anchor="ctr" anchorCtr="0" compatLnSpc="1"/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700" b="1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L’impact du nomadisme sur la dynamique d’équipe</a:t>
            </a:r>
          </a:p>
        </p:txBody>
      </p:sp>
      <p:sp>
        <p:nvSpPr>
          <p:cNvPr id="24" name="ZoneTexte 14"/>
          <p:cNvSpPr txBox="1"/>
          <p:nvPr/>
        </p:nvSpPr>
        <p:spPr>
          <a:xfrm>
            <a:off x="7848596" y="4572000"/>
            <a:ext cx="1295403" cy="369883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ＭＳ Ｐゴシック"/>
              </a:rPr>
              <a:t>…</a:t>
            </a:r>
          </a:p>
        </p:txBody>
      </p:sp>
      <p:sp>
        <p:nvSpPr>
          <p:cNvPr id="25" name="Text Box 10"/>
          <p:cNvSpPr txBox="1"/>
          <p:nvPr/>
        </p:nvSpPr>
        <p:spPr>
          <a:xfrm>
            <a:off x="7596185" y="3860797"/>
            <a:ext cx="900107" cy="144466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4997" rIns="90004" bIns="44997" anchor="t" anchorCtr="0" compatLnSpc="1"/>
          <a:lstStyle/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 Unicode MS" pitchFamily="34"/>
                <a:cs typeface="Arial Unicode MS" pitchFamily="34"/>
              </a:rPr>
              <a:t>33,8%</a:t>
            </a:r>
          </a:p>
        </p:txBody>
      </p:sp>
      <p:sp>
        <p:nvSpPr>
          <p:cNvPr id="26" name="Text Box 11"/>
          <p:cNvSpPr txBox="1"/>
          <p:nvPr/>
        </p:nvSpPr>
        <p:spPr>
          <a:xfrm>
            <a:off x="7164388" y="4149720"/>
            <a:ext cx="900107" cy="144466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4997" rIns="90004" bIns="44997" anchor="t" anchorCtr="0" compatLnSpc="1"/>
          <a:lstStyle/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 Unicode MS" pitchFamily="34"/>
                <a:cs typeface="Arial Unicode MS" pitchFamily="34"/>
              </a:rPr>
              <a:t>27,7%</a:t>
            </a:r>
          </a:p>
        </p:txBody>
      </p:sp>
      <p:sp>
        <p:nvSpPr>
          <p:cNvPr id="27" name="Text Box 12"/>
          <p:cNvSpPr txBox="1"/>
          <p:nvPr/>
        </p:nvSpPr>
        <p:spPr>
          <a:xfrm>
            <a:off x="6530973" y="4437061"/>
            <a:ext cx="750886" cy="144466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none" lIns="90004" tIns="44997" rIns="90004" bIns="44997" anchor="t" anchorCtr="0" compatLnSpc="1"/>
          <a:lstStyle/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 Unicode MS" pitchFamily="34"/>
                <a:cs typeface="Arial Unicode MS" pitchFamily="34"/>
              </a:rPr>
              <a:t>13,8%</a:t>
            </a:r>
          </a:p>
        </p:txBody>
      </p:sp>
      <p:sp>
        <p:nvSpPr>
          <p:cNvPr id="28" name="Text Box 13"/>
          <p:cNvSpPr txBox="1"/>
          <p:nvPr/>
        </p:nvSpPr>
        <p:spPr>
          <a:xfrm>
            <a:off x="6138860" y="4797427"/>
            <a:ext cx="720720" cy="144466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4997" rIns="90004" bIns="44997" anchor="t" anchorCtr="0" compatLnSpc="1"/>
          <a:lstStyle/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 Unicode MS" pitchFamily="34"/>
                <a:cs typeface="Arial Unicode MS" pitchFamily="34"/>
              </a:rPr>
              <a:t>6,2%</a:t>
            </a:r>
          </a:p>
        </p:txBody>
      </p:sp>
      <p:sp>
        <p:nvSpPr>
          <p:cNvPr id="29" name="Text Box 14"/>
          <p:cNvSpPr txBox="1"/>
          <p:nvPr/>
        </p:nvSpPr>
        <p:spPr>
          <a:xfrm>
            <a:off x="5867403" y="5084758"/>
            <a:ext cx="900117" cy="144466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4997" rIns="90004" bIns="44997" anchor="t" anchorCtr="0" compatLnSpc="1"/>
          <a:lstStyle/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 Unicode MS" pitchFamily="34"/>
                <a:cs typeface="Arial Unicode MS" pitchFamily="34"/>
              </a:rPr>
              <a:t>1,5%</a:t>
            </a:r>
          </a:p>
        </p:txBody>
      </p:sp>
      <p:sp>
        <p:nvSpPr>
          <p:cNvPr id="30" name="Text Box 16"/>
          <p:cNvSpPr txBox="1"/>
          <p:nvPr/>
        </p:nvSpPr>
        <p:spPr>
          <a:xfrm>
            <a:off x="7740652" y="3500442"/>
            <a:ext cx="827083" cy="144466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4997" rIns="90004" bIns="44997" anchor="t" anchorCtr="0" compatLnSpc="1"/>
          <a:lstStyle/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 Unicode MS" pitchFamily="34"/>
                <a:cs typeface="Arial Unicode MS" pitchFamily="34"/>
              </a:rPr>
              <a:t>38,5%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/>
          <p:nvPr/>
        </p:nvSpPr>
        <p:spPr>
          <a:xfrm>
            <a:off x="827083" y="466728"/>
            <a:ext cx="8153403" cy="801691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1719" tIns="42483" rIns="81719" bIns="42483" anchor="ctr" anchorCtr="0" compatLnSpc="1"/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700" b="1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Les difficultés rencontrées par les managers nomades</a:t>
            </a:r>
          </a:p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700" b="1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et les compétences spécifiques à maîtriser</a:t>
            </a:r>
          </a:p>
        </p:txBody>
      </p:sp>
      <p:sp>
        <p:nvSpPr>
          <p:cNvPr id="3" name="Rectangle 3"/>
          <p:cNvSpPr/>
          <p:nvPr/>
        </p:nvSpPr>
        <p:spPr>
          <a:xfrm>
            <a:off x="177795" y="1989140"/>
            <a:ext cx="8640759" cy="366710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4" name="Rectangle 4"/>
          <p:cNvSpPr/>
          <p:nvPr/>
        </p:nvSpPr>
        <p:spPr>
          <a:xfrm>
            <a:off x="179386" y="1227133"/>
            <a:ext cx="8713783" cy="4362446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1719" tIns="42483" rIns="81719" bIns="42483" anchor="t" anchorCtr="0" compatLnSpc="1">
            <a:spAutoFit/>
          </a:bodyPr>
          <a:lstStyle/>
          <a:p>
            <a:pPr marL="0" marR="0" lvl="0" indent="0" algn="l" defTabSz="449263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C9D200"/>
              </a:buClr>
              <a:buSzPct val="100000"/>
              <a:buFont typeface="Wingdings" pitchFamily="2"/>
              <a:buChar char="§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200" b="0" i="0" u="none" strike="noStrike" kern="1200" cap="none" spc="0" baseline="0">
              <a:solidFill>
                <a:srgbClr val="595959"/>
              </a:solidFill>
              <a:uFillTx/>
              <a:latin typeface="Arial Narrow" pitchFamily="34"/>
              <a:ea typeface="Arial Unicode MS" pitchFamily="34"/>
              <a:cs typeface="Arial Unicode MS" pitchFamily="34"/>
            </a:endParaRPr>
          </a:p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§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1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Les difficultés rencontrées par les managers nomades :</a:t>
            </a:r>
          </a:p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§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72%</a:t>
            </a: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 des managers sont d’avis que </a:t>
            </a:r>
            <a:r>
              <a:rPr lang="fr-FR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manager à distance est plus difficile</a:t>
            </a: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 que manager des équipes sédentaires.</a:t>
            </a:r>
          </a:p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§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 </a:t>
            </a:r>
            <a:r>
              <a:rPr lang="en-US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Ils rencontrent des </a:t>
            </a:r>
            <a:r>
              <a:rPr lang="en-US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difficultés à 4 niveaux essentiellement </a:t>
            </a:r>
            <a:r>
              <a:rPr lang="en-US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: la </a:t>
            </a:r>
            <a:r>
              <a:rPr lang="en-US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communication </a:t>
            </a:r>
            <a:r>
              <a:rPr lang="en-US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avec les équipes, la </a:t>
            </a:r>
            <a:r>
              <a:rPr lang="en-US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motivation</a:t>
            </a:r>
            <a:r>
              <a:rPr lang="en-US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 de leur collaborateurs, la </a:t>
            </a:r>
            <a:r>
              <a:rPr lang="en-US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dynamique</a:t>
            </a:r>
            <a:r>
              <a:rPr lang="en-US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 d’équipe,  le </a:t>
            </a:r>
            <a:r>
              <a:rPr lang="en-US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contrôle et le suivi</a:t>
            </a:r>
            <a:r>
              <a:rPr lang="en-US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. </a:t>
            </a:r>
            <a:r>
              <a:rPr lang="en-US" sz="1800" b="0" i="1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(cf slide 14)</a:t>
            </a:r>
          </a:p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9D200"/>
              </a:buClr>
              <a:buSzPct val="100000"/>
              <a:buFont typeface="Wingdings" pitchFamily="2"/>
              <a:buChar char="§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595959"/>
              </a:solidFill>
              <a:uFillTx/>
              <a:latin typeface="Arial Narrow" pitchFamily="34"/>
              <a:ea typeface="Arial Unicode MS" pitchFamily="34"/>
              <a:cs typeface="Arial Unicode MS" pitchFamily="34"/>
            </a:endParaRPr>
          </a:p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§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1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Les compétences spécifiques d’un manager nomade :</a:t>
            </a:r>
          </a:p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§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2 compétences clés</a:t>
            </a: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 à maîtriser pour un manager nomade : </a:t>
            </a:r>
            <a:r>
              <a:rPr lang="fr-FR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l’écoute (60%) et la disponibilité (59%); suivent </a:t>
            </a: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2 autres compétences très importantes : </a:t>
            </a:r>
            <a:r>
              <a:rPr lang="fr-FR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être structuré (39%) et communiquant (35%). </a:t>
            </a:r>
            <a:r>
              <a:rPr lang="fr-FR" sz="1800" b="0" i="1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(cf slide 15)</a:t>
            </a:r>
          </a:p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§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 </a:t>
            </a: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Parmi les compétences listées</a:t>
            </a:r>
            <a:r>
              <a:rPr lang="fr-FR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, 5 d’entre elles sont à la fois particulièrement importantes et délicates </a:t>
            </a: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à maîtriser pour un manager nomade : </a:t>
            </a:r>
            <a:r>
              <a:rPr lang="fr-FR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avant tout, de loin, la disponibilité; </a:t>
            </a: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vient ensuite la </a:t>
            </a:r>
            <a:r>
              <a:rPr lang="fr-FR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qualité d’écoute</a:t>
            </a: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, puis la capacité à </a:t>
            </a:r>
            <a:r>
              <a:rPr lang="fr-FR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communiquer</a:t>
            </a: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, à </a:t>
            </a:r>
            <a:r>
              <a:rPr lang="fr-FR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déléguer</a:t>
            </a: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 et à être </a:t>
            </a:r>
            <a:r>
              <a:rPr lang="fr-FR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ferme sur le respect des règles</a:t>
            </a: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. </a:t>
            </a:r>
            <a:r>
              <a:rPr lang="fr-FR" sz="1800" b="0" i="1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(cf slides 16 et 17)</a:t>
            </a:r>
            <a:endParaRPr lang="en-US" sz="1800" b="0" i="1" u="none" strike="noStrike" kern="1200" cap="none" spc="0" baseline="0">
              <a:solidFill>
                <a:srgbClr val="4D4D4D"/>
              </a:solidFill>
              <a:uFillTx/>
              <a:latin typeface="Arial Narrow" pitchFamily="34"/>
              <a:ea typeface="Arial Unicode MS" pitchFamily="34"/>
              <a:cs typeface="Arial Unicode MS" pitchFamily="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/>
          <p:nvPr/>
        </p:nvSpPr>
        <p:spPr>
          <a:xfrm>
            <a:off x="217490" y="1077913"/>
            <a:ext cx="8718547" cy="311152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1719" tIns="42483" rIns="81719" bIns="42483" anchor="t" anchorCtr="1" compatLnSpc="1">
            <a:spAutoFit/>
          </a:bodyPr>
          <a:lstStyle/>
          <a:p>
            <a:pPr marL="0" marR="0" lvl="0" indent="0" algn="ctr" defTabSz="449263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0" i="1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Rencontrent le plus de difficultés dans leur management des équipes nomades  au niveau de… (en %/65)</a:t>
            </a:r>
          </a:p>
        </p:txBody>
      </p:sp>
      <p:sp>
        <p:nvSpPr>
          <p:cNvPr id="3" name="Text Box 3"/>
          <p:cNvSpPr txBox="1"/>
          <p:nvPr/>
        </p:nvSpPr>
        <p:spPr>
          <a:xfrm>
            <a:off x="455608" y="5403847"/>
            <a:ext cx="8580436" cy="595310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1719" tIns="42483" rIns="81719" bIns="42483" anchor="t" anchorCtr="0" compatLnSpc="1">
            <a:spAutoFit/>
          </a:bodyPr>
          <a:lstStyle/>
          <a:p>
            <a:pPr marL="0" marR="0" lvl="0" indent="0" algn="l" defTabSz="449263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à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Les managers rencontrent des difficultés à 4 niveaux essentiellement : la communication avec les équipes, la motivation de leurs collaborateurs, la dynamique d’équipe,  le contrôle et le suivi.</a:t>
            </a:r>
          </a:p>
        </p:txBody>
      </p:sp>
      <p:sp>
        <p:nvSpPr>
          <p:cNvPr id="4" name="Text Box 4"/>
          <p:cNvSpPr txBox="1"/>
          <p:nvPr/>
        </p:nvSpPr>
        <p:spPr>
          <a:xfrm>
            <a:off x="817565" y="260347"/>
            <a:ext cx="8362946" cy="720720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2076" tIns="40315" rIns="82076" bIns="40315" anchor="ctr" anchorCtr="0" compatLnSpc="1"/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700" b="1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Les difficultés rencontrées dans le management nomade</a:t>
            </a:r>
          </a:p>
        </p:txBody>
      </p:sp>
      <p:graphicFrame>
        <p:nvGraphicFramePr>
          <p:cNvPr id="5" name="Objet 4"/>
          <p:cNvGraphicFramePr>
            <a:graphicFrameLocks noChangeAspect="1"/>
          </p:cNvGraphicFramePr>
          <p:nvPr/>
        </p:nvGraphicFramePr>
        <p:xfrm>
          <a:off x="-323850" y="1592263"/>
          <a:ext cx="9269413" cy="3421062"/>
        </p:xfrm>
        <a:graphic>
          <a:graphicData uri="http://schemas.openxmlformats.org/presentationml/2006/ole">
            <p:oleObj spid="_x0000_s6146" r:id="rId4" imgW="6400440" imgH="2803680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/>
          <p:nvPr/>
        </p:nvSpPr>
        <p:spPr>
          <a:xfrm>
            <a:off x="425452" y="1219196"/>
            <a:ext cx="8718547" cy="311152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1719" tIns="42483" rIns="81719" bIns="42483" anchor="t" anchorCtr="1" compatLnSpc="1">
            <a:spAutoFit/>
          </a:bodyPr>
          <a:lstStyle/>
          <a:p>
            <a:pPr marL="0" marR="0" lvl="0" indent="0" algn="ctr" defTabSz="449263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0" i="1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Compétences spécifiques à mettre en œuvre en tant que manager nomade… (en %/65)</a:t>
            </a:r>
          </a:p>
        </p:txBody>
      </p:sp>
      <p:sp>
        <p:nvSpPr>
          <p:cNvPr id="3" name="Text Box 3"/>
          <p:cNvSpPr txBox="1"/>
          <p:nvPr/>
        </p:nvSpPr>
        <p:spPr>
          <a:xfrm>
            <a:off x="809628" y="188915"/>
            <a:ext cx="8010528" cy="825502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2076" tIns="40315" rIns="82076" bIns="40315" anchor="ctr" anchorCtr="0" compatLnSpc="1"/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700" b="1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Les compétences spécifiques à mettre en oeuvre</a:t>
            </a:r>
          </a:p>
        </p:txBody>
      </p:sp>
      <p:graphicFrame>
        <p:nvGraphicFramePr>
          <p:cNvPr id="4" name="Objet 3"/>
          <p:cNvGraphicFramePr>
            <a:graphicFrameLocks noChangeAspect="1"/>
          </p:cNvGraphicFramePr>
          <p:nvPr/>
        </p:nvGraphicFramePr>
        <p:xfrm>
          <a:off x="227013" y="1616075"/>
          <a:ext cx="8701087" cy="3613150"/>
        </p:xfrm>
        <a:graphic>
          <a:graphicData uri="http://schemas.openxmlformats.org/presentationml/2006/ole">
            <p:oleObj spid="_x0000_s7170" r:id="rId4" imgW="6446160" imgH="3207600" progId="">
              <p:embed/>
            </p:oleObj>
          </a:graphicData>
        </a:graphic>
      </p:graphicFrame>
      <p:sp>
        <p:nvSpPr>
          <p:cNvPr id="5" name="Rectangle 5"/>
          <p:cNvSpPr/>
          <p:nvPr/>
        </p:nvSpPr>
        <p:spPr>
          <a:xfrm>
            <a:off x="107954" y="5451479"/>
            <a:ext cx="8964613" cy="641351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à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ＭＳ Ｐゴシック"/>
              </a:rPr>
              <a:t>2 </a:t>
            </a:r>
            <a:r>
              <a:rPr lang="fr-FR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ＭＳ Ｐゴシック"/>
              </a:rPr>
              <a:t>compétences clés</a:t>
            </a: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ＭＳ Ｐゴシック"/>
              </a:rPr>
              <a:t> à maîtriser pour un manager nomade : l</a:t>
            </a:r>
            <a:r>
              <a:rPr lang="fr-FR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ＭＳ Ｐゴシック"/>
              </a:rPr>
              <a:t>’écoute (60%) et la disponibilité (59%)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à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ＭＳ Ｐゴシック"/>
              </a:rPr>
              <a:t>2 autres compétences très importantes : </a:t>
            </a:r>
            <a:r>
              <a:rPr lang="fr-FR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ＭＳ Ｐゴシック"/>
              </a:rPr>
              <a:t>être structuré</a:t>
            </a: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ＭＳ Ｐゴシック"/>
              </a:rPr>
              <a:t> (39%) et </a:t>
            </a:r>
            <a:r>
              <a:rPr lang="fr-FR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ＭＳ Ｐゴシック"/>
              </a:rPr>
              <a:t>communiquant</a:t>
            </a: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ＭＳ Ｐゴシック"/>
              </a:rPr>
              <a:t> (35%)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/>
          <p:nvPr/>
        </p:nvSpPr>
        <p:spPr>
          <a:xfrm>
            <a:off x="817565" y="260347"/>
            <a:ext cx="8362946" cy="720720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2076" tIns="40315" rIns="82076" bIns="40315" anchor="ctr" anchorCtr="0" compatLnSpc="1"/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700" b="1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Les compétences les plus délicates à mettre en oeuvre</a:t>
            </a:r>
          </a:p>
        </p:txBody>
      </p:sp>
      <p:sp>
        <p:nvSpPr>
          <p:cNvPr id="3" name="Text Box 3"/>
          <p:cNvSpPr txBox="1"/>
          <p:nvPr/>
        </p:nvSpPr>
        <p:spPr>
          <a:xfrm>
            <a:off x="425452" y="1066803"/>
            <a:ext cx="8718547" cy="311152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1719" tIns="42483" rIns="81719" bIns="42483" anchor="t" anchorCtr="1" compatLnSpc="1">
            <a:spAutoFit/>
          </a:bodyPr>
          <a:lstStyle/>
          <a:p>
            <a:pPr marL="0" marR="0" lvl="0" indent="0" algn="ctr" defTabSz="449263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0" i="1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Compétences spécifiques les plus délicates  à mettre en œuvre en tant que manager nomade… (en %/65)</a:t>
            </a:r>
          </a:p>
        </p:txBody>
      </p:sp>
      <p:graphicFrame>
        <p:nvGraphicFramePr>
          <p:cNvPr id="4" name="Objet 3"/>
          <p:cNvGraphicFramePr>
            <a:graphicFrameLocks noChangeAspect="1"/>
          </p:cNvGraphicFramePr>
          <p:nvPr/>
        </p:nvGraphicFramePr>
        <p:xfrm>
          <a:off x="215900" y="1431925"/>
          <a:ext cx="8928100" cy="4229100"/>
        </p:xfrm>
        <a:graphic>
          <a:graphicData uri="http://schemas.openxmlformats.org/presentationml/2006/ole">
            <p:oleObj spid="_x0000_s8194" r:id="rId4" imgW="6613920" imgH="3466800" progId="">
              <p:embed/>
            </p:oleObj>
          </a:graphicData>
        </a:graphic>
      </p:graphicFrame>
      <p:sp>
        <p:nvSpPr>
          <p:cNvPr id="5" name="Text Box 3"/>
          <p:cNvSpPr txBox="1"/>
          <p:nvPr/>
        </p:nvSpPr>
        <p:spPr>
          <a:xfrm>
            <a:off x="304796" y="5661022"/>
            <a:ext cx="8580436" cy="596902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1719" tIns="42483" rIns="81719" bIns="42483" anchor="t" anchorCtr="0" compatLnSpc="1">
            <a:spAutoFit/>
          </a:bodyPr>
          <a:lstStyle/>
          <a:p>
            <a:pPr marL="0" marR="0" lvl="0" indent="0" algn="l" defTabSz="449263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à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Parmi les compétences citées, la </a:t>
            </a:r>
            <a:r>
              <a:rPr lang="en-US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disponibilité</a:t>
            </a:r>
            <a:r>
              <a:rPr lang="en-US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 se dégage comme étant une compétence spécifique d’un manager nomade, particulièrement délicate à mettre en oeuvre.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7"/>
          <p:cNvSpPr txBox="1"/>
          <p:nvPr/>
        </p:nvSpPr>
        <p:spPr>
          <a:xfrm>
            <a:off x="3124203" y="4316416"/>
            <a:ext cx="2232022" cy="336554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34"/>
                <a:cs typeface="Arial Unicode MS" pitchFamily="34"/>
              </a:rPr>
              <a:t>exemplaire</a:t>
            </a:r>
          </a:p>
        </p:txBody>
      </p:sp>
      <p:sp>
        <p:nvSpPr>
          <p:cNvPr id="3" name="Text Box 31"/>
          <p:cNvSpPr txBox="1"/>
          <p:nvPr/>
        </p:nvSpPr>
        <p:spPr>
          <a:xfrm>
            <a:off x="3047996" y="4532315"/>
            <a:ext cx="2232022" cy="336554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34"/>
                <a:cs typeface="Arial Unicode MS" pitchFamily="34"/>
              </a:rPr>
              <a:t>enthousiaste</a:t>
            </a:r>
          </a:p>
        </p:txBody>
      </p:sp>
      <p:sp>
        <p:nvSpPr>
          <p:cNvPr id="4" name="Rectangle 2"/>
          <p:cNvSpPr/>
          <p:nvPr/>
        </p:nvSpPr>
        <p:spPr>
          <a:xfrm>
            <a:off x="0" y="1927226"/>
            <a:ext cx="184151" cy="328617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5" name="Rectangle 3"/>
          <p:cNvSpPr/>
          <p:nvPr/>
        </p:nvSpPr>
        <p:spPr>
          <a:xfrm>
            <a:off x="0" y="1927226"/>
            <a:ext cx="184151" cy="328617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6" name="Rectangle 4"/>
          <p:cNvSpPr/>
          <p:nvPr/>
        </p:nvSpPr>
        <p:spPr>
          <a:xfrm>
            <a:off x="0" y="1927226"/>
            <a:ext cx="184151" cy="328617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7" name="Line 5"/>
          <p:cNvSpPr/>
          <p:nvPr/>
        </p:nvSpPr>
        <p:spPr>
          <a:xfrm flipH="1">
            <a:off x="153984" y="3644898"/>
            <a:ext cx="8691564" cy="159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25557">
            <a:solidFill>
              <a:srgbClr val="800080"/>
            </a:solidFill>
            <a:prstDash val="solid"/>
            <a:miter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8" name="Line 6"/>
          <p:cNvSpPr/>
          <p:nvPr/>
        </p:nvSpPr>
        <p:spPr>
          <a:xfrm>
            <a:off x="4859341" y="1557342"/>
            <a:ext cx="0" cy="4464045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25557">
            <a:solidFill>
              <a:srgbClr val="B2B2B2"/>
            </a:solidFill>
            <a:prstDash val="solid"/>
            <a:miter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9" name="Text Box 7"/>
          <p:cNvSpPr txBox="1"/>
          <p:nvPr/>
        </p:nvSpPr>
        <p:spPr>
          <a:xfrm>
            <a:off x="6934196" y="3657600"/>
            <a:ext cx="2209803" cy="457200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r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1" i="0" u="none" strike="noStrike" kern="1200" cap="none" spc="0" baseline="0">
                <a:solidFill>
                  <a:srgbClr val="808080"/>
                </a:solidFill>
                <a:uFillTx/>
                <a:latin typeface="Tahoma" pitchFamily="34"/>
                <a:ea typeface="Arial Unicode MS" pitchFamily="34"/>
                <a:cs typeface="Arial Unicode MS" pitchFamily="34"/>
              </a:rPr>
              <a:t>Compétences spécifiques importantes</a:t>
            </a:r>
          </a:p>
        </p:txBody>
      </p:sp>
      <p:sp>
        <p:nvSpPr>
          <p:cNvPr id="10" name="Text Box 8"/>
          <p:cNvSpPr txBox="1"/>
          <p:nvPr/>
        </p:nvSpPr>
        <p:spPr>
          <a:xfrm>
            <a:off x="3563938" y="1027108"/>
            <a:ext cx="2536829" cy="457200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6798" rIns="90004" bIns="46798" anchor="t" anchorCtr="1" compatLnSpc="1">
            <a:spAutoFit/>
          </a:bodyPr>
          <a:lstStyle/>
          <a:p>
            <a:pPr marL="0" marR="0" lvl="0" indent="0" algn="ctr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1" i="0" u="none" strike="noStrike" kern="1200" cap="none" spc="0" baseline="0">
                <a:solidFill>
                  <a:srgbClr val="808080"/>
                </a:solidFill>
                <a:uFillTx/>
                <a:latin typeface="Tahoma" pitchFamily="34"/>
                <a:ea typeface="Arial Unicode MS" pitchFamily="34"/>
                <a:cs typeface="Arial Unicode MS" pitchFamily="34"/>
              </a:rPr>
              <a:t>Compétences très délicates</a:t>
            </a:r>
          </a:p>
          <a:p>
            <a:pPr marL="0" marR="0" lvl="0" indent="0" algn="ctr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1" i="0" u="none" strike="noStrike" kern="1200" cap="none" spc="0" baseline="0">
                <a:solidFill>
                  <a:srgbClr val="808080"/>
                </a:solidFill>
                <a:uFillTx/>
                <a:latin typeface="Tahoma" pitchFamily="34"/>
                <a:ea typeface="Arial Unicode MS" pitchFamily="34"/>
                <a:cs typeface="Arial Unicode MS" pitchFamily="34"/>
              </a:rPr>
              <a:t>à mettre en œuvre</a:t>
            </a:r>
          </a:p>
        </p:txBody>
      </p:sp>
      <p:sp>
        <p:nvSpPr>
          <p:cNvPr id="11" name="Text Box 9"/>
          <p:cNvSpPr txBox="1"/>
          <p:nvPr/>
        </p:nvSpPr>
        <p:spPr>
          <a:xfrm>
            <a:off x="3705221" y="6021388"/>
            <a:ext cx="2451104" cy="457200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6798" rIns="90004" bIns="46798" anchor="t" anchorCtr="1" compatLnSpc="1">
            <a:spAutoFit/>
          </a:bodyPr>
          <a:lstStyle/>
          <a:p>
            <a:pPr marL="0" marR="0" lvl="0" indent="0" algn="ctr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1" i="0" u="none" strike="noStrike" kern="1200" cap="none" spc="0" baseline="0">
                <a:solidFill>
                  <a:srgbClr val="808080"/>
                </a:solidFill>
                <a:uFillTx/>
                <a:latin typeface="Tahoma" pitchFamily="34"/>
                <a:ea typeface="Arial Unicode MS" pitchFamily="34"/>
                <a:cs typeface="Arial Unicode MS" pitchFamily="34"/>
              </a:rPr>
              <a:t>Compétences peu délicates</a:t>
            </a:r>
          </a:p>
          <a:p>
            <a:pPr marL="0" marR="0" lvl="0" indent="0" algn="ctr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1" i="0" u="none" strike="noStrike" kern="1200" cap="none" spc="0" baseline="0">
                <a:solidFill>
                  <a:srgbClr val="808080"/>
                </a:solidFill>
                <a:uFillTx/>
                <a:latin typeface="Tahoma" pitchFamily="34"/>
                <a:ea typeface="Arial Unicode MS" pitchFamily="34"/>
                <a:cs typeface="Arial Unicode MS" pitchFamily="34"/>
              </a:rPr>
              <a:t>à mettre en œuvre</a:t>
            </a:r>
          </a:p>
        </p:txBody>
      </p:sp>
      <p:sp>
        <p:nvSpPr>
          <p:cNvPr id="12" name="Text Box 10"/>
          <p:cNvSpPr txBox="1"/>
          <p:nvPr/>
        </p:nvSpPr>
        <p:spPr>
          <a:xfrm>
            <a:off x="4267203" y="3581403"/>
            <a:ext cx="1187448" cy="336554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>
                <a:solidFill>
                  <a:srgbClr val="B2B2B2"/>
                </a:solidFill>
                <a:uFillTx/>
                <a:latin typeface="Times New Roman" pitchFamily="18"/>
                <a:ea typeface="Arial Unicode MS" pitchFamily="34"/>
                <a:cs typeface="Arial Unicode MS" pitchFamily="34"/>
              </a:rPr>
              <a:t>20%</a:t>
            </a:r>
          </a:p>
        </p:txBody>
      </p:sp>
      <p:sp>
        <p:nvSpPr>
          <p:cNvPr id="13" name="Text Box 11"/>
          <p:cNvSpPr txBox="1"/>
          <p:nvPr/>
        </p:nvSpPr>
        <p:spPr>
          <a:xfrm>
            <a:off x="7772400" y="3276596"/>
            <a:ext cx="2232022" cy="336554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>
                <a:solidFill>
                  <a:srgbClr val="CB0707"/>
                </a:solidFill>
                <a:uFillTx/>
                <a:latin typeface="Times New Roman" pitchFamily="18"/>
                <a:ea typeface="Arial Unicode MS" pitchFamily="34"/>
                <a:cs typeface="Arial Unicode MS" pitchFamily="34"/>
              </a:rPr>
              <a:t>  à l’écoute</a:t>
            </a:r>
          </a:p>
        </p:txBody>
      </p:sp>
      <p:sp>
        <p:nvSpPr>
          <p:cNvPr id="14" name="Text Box 12"/>
          <p:cNvSpPr txBox="1"/>
          <p:nvPr/>
        </p:nvSpPr>
        <p:spPr>
          <a:xfrm>
            <a:off x="4267203" y="3276596"/>
            <a:ext cx="2232022" cy="336554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>
                <a:solidFill>
                  <a:srgbClr val="3366FF"/>
                </a:solidFill>
                <a:uFillTx/>
                <a:latin typeface="Times New Roman" pitchFamily="18"/>
                <a:ea typeface="Arial Unicode MS" pitchFamily="34"/>
                <a:cs typeface="Arial Unicode MS" pitchFamily="34"/>
              </a:rPr>
              <a:t>  proche</a:t>
            </a:r>
          </a:p>
        </p:txBody>
      </p:sp>
      <p:sp>
        <p:nvSpPr>
          <p:cNvPr id="15" name="Text Box 13"/>
          <p:cNvSpPr txBox="1"/>
          <p:nvPr/>
        </p:nvSpPr>
        <p:spPr>
          <a:xfrm>
            <a:off x="1600200" y="4190996"/>
            <a:ext cx="2514600" cy="336554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34"/>
                <a:cs typeface="Arial Unicode MS" pitchFamily="34"/>
              </a:rPr>
              <a:t>  ds action + que réflexion</a:t>
            </a:r>
          </a:p>
        </p:txBody>
      </p:sp>
      <p:sp>
        <p:nvSpPr>
          <p:cNvPr id="16" name="Text Box 14"/>
          <p:cNvSpPr txBox="1"/>
          <p:nvPr/>
        </p:nvSpPr>
        <p:spPr>
          <a:xfrm>
            <a:off x="5715000" y="3886200"/>
            <a:ext cx="2663820" cy="336554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>
                <a:solidFill>
                  <a:srgbClr val="99CC00"/>
                </a:solidFill>
                <a:uFillTx/>
                <a:latin typeface="Times New Roman" pitchFamily="18"/>
                <a:ea typeface="Arial Unicode MS" pitchFamily="34"/>
                <a:cs typeface="Arial Unicode MS" pitchFamily="34"/>
              </a:rPr>
              <a:t>  structuré</a:t>
            </a:r>
          </a:p>
        </p:txBody>
      </p:sp>
      <p:sp>
        <p:nvSpPr>
          <p:cNvPr id="17" name="Text Box 15"/>
          <p:cNvSpPr txBox="1"/>
          <p:nvPr/>
        </p:nvSpPr>
        <p:spPr>
          <a:xfrm>
            <a:off x="5867403" y="1916116"/>
            <a:ext cx="3036886" cy="755651"/>
          </a:xfrm>
          <a:prstGeom prst="rect">
            <a:avLst/>
          </a:prstGeom>
          <a:noFill/>
          <a:ln w="25530">
            <a:solidFill>
              <a:srgbClr val="CB0707"/>
            </a:solidFill>
            <a:prstDash val="solid"/>
            <a:miter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1" i="0" u="none" strike="noStrike" kern="1200" cap="none" spc="0" baseline="0">
                <a:solidFill>
                  <a:srgbClr val="CB0707"/>
                </a:solidFill>
                <a:uFillTx/>
                <a:latin typeface="Tahoma" pitchFamily="34"/>
                <a:ea typeface="Arial Unicode MS" pitchFamily="34"/>
                <a:cs typeface="Arial Unicode MS" pitchFamily="34"/>
              </a:rPr>
              <a:t>COMPETENCES IMPORTANTES ET DELICATES A METTRE EN OEUVRE</a:t>
            </a:r>
          </a:p>
        </p:txBody>
      </p:sp>
      <p:sp>
        <p:nvSpPr>
          <p:cNvPr id="18" name="Text Box 16"/>
          <p:cNvSpPr txBox="1"/>
          <p:nvPr/>
        </p:nvSpPr>
        <p:spPr>
          <a:xfrm>
            <a:off x="107954" y="1449388"/>
            <a:ext cx="3240084" cy="755651"/>
          </a:xfrm>
          <a:prstGeom prst="rect">
            <a:avLst/>
          </a:prstGeom>
          <a:noFill/>
          <a:ln w="25557">
            <a:solidFill>
              <a:srgbClr val="000080"/>
            </a:solidFill>
            <a:prstDash val="solid"/>
            <a:miter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1" i="0" u="none" strike="noStrike" kern="1200" cap="none" spc="0" baseline="0">
                <a:solidFill>
                  <a:srgbClr val="3366FF"/>
                </a:solidFill>
                <a:uFillTx/>
                <a:latin typeface="Tahoma" pitchFamily="34"/>
                <a:ea typeface="Arial Unicode MS" pitchFamily="34"/>
                <a:cs typeface="Arial Unicode MS" pitchFamily="34"/>
              </a:rPr>
              <a:t>COMPETENCES MOINS IMPORTANTES MAIS DELICATES A METTRE EN OEUVRE</a:t>
            </a:r>
          </a:p>
        </p:txBody>
      </p:sp>
      <p:sp>
        <p:nvSpPr>
          <p:cNvPr id="19" name="Text Box 17"/>
          <p:cNvSpPr txBox="1"/>
          <p:nvPr/>
        </p:nvSpPr>
        <p:spPr>
          <a:xfrm>
            <a:off x="6084883" y="5157792"/>
            <a:ext cx="2951161" cy="755651"/>
          </a:xfrm>
          <a:prstGeom prst="rect">
            <a:avLst/>
          </a:prstGeom>
          <a:noFill/>
          <a:ln w="25530">
            <a:solidFill>
              <a:srgbClr val="A8D200"/>
            </a:solidFill>
            <a:prstDash val="solid"/>
            <a:miter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1" i="0" u="none" strike="noStrike" kern="1200" cap="none" spc="0" baseline="0">
                <a:solidFill>
                  <a:srgbClr val="99CC00"/>
                </a:solidFill>
                <a:uFillTx/>
                <a:latin typeface="Tahoma" pitchFamily="34"/>
                <a:ea typeface="Arial Unicode MS" pitchFamily="34"/>
                <a:cs typeface="Arial Unicode MS" pitchFamily="34"/>
              </a:rPr>
              <a:t>COMPETENCES IMPORTANTES MAIS MOINS DELICATES A METTRE EN OEUVRE</a:t>
            </a:r>
          </a:p>
        </p:txBody>
      </p:sp>
      <p:sp>
        <p:nvSpPr>
          <p:cNvPr id="20" name="Text Box 18"/>
          <p:cNvSpPr txBox="1"/>
          <p:nvPr/>
        </p:nvSpPr>
        <p:spPr>
          <a:xfrm>
            <a:off x="107954" y="5373691"/>
            <a:ext cx="3384551" cy="542925"/>
          </a:xfrm>
          <a:prstGeom prst="rect">
            <a:avLst/>
          </a:prstGeom>
          <a:noFill/>
          <a:ln w="25530">
            <a:solidFill>
              <a:srgbClr val="000000"/>
            </a:solidFill>
            <a:prstDash val="solid"/>
            <a:miter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1" i="0" u="none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Arial Unicode MS" pitchFamily="34"/>
                <a:cs typeface="Arial Unicode MS" pitchFamily="34"/>
              </a:rPr>
              <a:t>COMPETENCES PEU IMPORTANTES ET PEU DELICATES</a:t>
            </a:r>
          </a:p>
        </p:txBody>
      </p:sp>
      <p:sp>
        <p:nvSpPr>
          <p:cNvPr id="21" name="Text Box 19"/>
          <p:cNvSpPr txBox="1"/>
          <p:nvPr/>
        </p:nvSpPr>
        <p:spPr>
          <a:xfrm>
            <a:off x="817565" y="344491"/>
            <a:ext cx="8362946" cy="852485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2076" tIns="40315" rIns="82076" bIns="40315" anchor="ctr" anchorCtr="0" compatLnSpc="1"/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700" b="1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Les compétences spécifiques les plus délicates</a:t>
            </a:r>
          </a:p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700" b="1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à mettre en oeuvre</a:t>
            </a:r>
          </a:p>
        </p:txBody>
      </p:sp>
      <p:sp>
        <p:nvSpPr>
          <p:cNvPr id="22" name="Text Box 20"/>
          <p:cNvSpPr txBox="1"/>
          <p:nvPr/>
        </p:nvSpPr>
        <p:spPr>
          <a:xfrm>
            <a:off x="-36511" y="3619496"/>
            <a:ext cx="2362196" cy="639759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1" i="0" u="none" strike="noStrike" kern="1200" cap="none" spc="0" baseline="0">
                <a:solidFill>
                  <a:srgbClr val="808080"/>
                </a:solidFill>
                <a:uFillTx/>
                <a:latin typeface="Tahoma" pitchFamily="34"/>
                <a:ea typeface="Arial Unicode MS" pitchFamily="34"/>
                <a:cs typeface="Arial Unicode MS" pitchFamily="34"/>
              </a:rPr>
              <a:t>Compétences</a:t>
            </a:r>
          </a:p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1" i="0" u="none" strike="noStrike" kern="1200" cap="none" spc="0" baseline="0">
                <a:solidFill>
                  <a:srgbClr val="808080"/>
                </a:solidFill>
                <a:uFillTx/>
                <a:latin typeface="Tahoma" pitchFamily="34"/>
                <a:ea typeface="Arial Unicode MS" pitchFamily="34"/>
                <a:cs typeface="Arial Unicode MS" pitchFamily="34"/>
              </a:rPr>
              <a:t>spécifiques</a:t>
            </a:r>
          </a:p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1" i="0" u="none" strike="noStrike" kern="1200" cap="none" spc="0" baseline="0">
                <a:solidFill>
                  <a:srgbClr val="808080"/>
                </a:solidFill>
                <a:uFillTx/>
                <a:latin typeface="Tahoma" pitchFamily="34"/>
                <a:ea typeface="Arial Unicode MS" pitchFamily="34"/>
                <a:cs typeface="Arial Unicode MS" pitchFamily="34"/>
              </a:rPr>
              <a:t>peu importantes</a:t>
            </a:r>
          </a:p>
        </p:txBody>
      </p:sp>
      <p:sp>
        <p:nvSpPr>
          <p:cNvPr id="23" name="Text Box 21"/>
          <p:cNvSpPr txBox="1"/>
          <p:nvPr/>
        </p:nvSpPr>
        <p:spPr>
          <a:xfrm>
            <a:off x="2895603" y="3581403"/>
            <a:ext cx="1187448" cy="336554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>
                <a:solidFill>
                  <a:srgbClr val="B2B2B2"/>
                </a:solidFill>
                <a:uFillTx/>
                <a:latin typeface="Times New Roman" pitchFamily="18"/>
                <a:ea typeface="Arial Unicode MS" pitchFamily="34"/>
                <a:cs typeface="Arial Unicode MS" pitchFamily="34"/>
              </a:rPr>
              <a:t>10%</a:t>
            </a:r>
          </a:p>
        </p:txBody>
      </p:sp>
      <p:sp>
        <p:nvSpPr>
          <p:cNvPr id="24" name="Text Box 22"/>
          <p:cNvSpPr txBox="1"/>
          <p:nvPr/>
        </p:nvSpPr>
        <p:spPr>
          <a:xfrm>
            <a:off x="7467603" y="1447796"/>
            <a:ext cx="2232022" cy="336554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>
                <a:solidFill>
                  <a:srgbClr val="CB0707"/>
                </a:solidFill>
                <a:uFillTx/>
                <a:latin typeface="Times New Roman" pitchFamily="18"/>
                <a:ea typeface="Arial Unicode MS" pitchFamily="34"/>
                <a:cs typeface="Arial Unicode MS" pitchFamily="34"/>
              </a:rPr>
              <a:t>  disponible</a:t>
            </a:r>
          </a:p>
        </p:txBody>
      </p:sp>
      <p:sp>
        <p:nvSpPr>
          <p:cNvPr id="25" name="Text Box 23"/>
          <p:cNvSpPr txBox="1"/>
          <p:nvPr/>
        </p:nvSpPr>
        <p:spPr>
          <a:xfrm>
            <a:off x="3047996" y="3657600"/>
            <a:ext cx="2514600" cy="336554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34"/>
                <a:cs typeface="Arial Unicode MS" pitchFamily="34"/>
              </a:rPr>
              <a:t>  ds réflexion+ qu’action</a:t>
            </a:r>
          </a:p>
        </p:txBody>
      </p:sp>
      <p:sp>
        <p:nvSpPr>
          <p:cNvPr id="26" name="Text Box 24"/>
          <p:cNvSpPr txBox="1"/>
          <p:nvPr/>
        </p:nvSpPr>
        <p:spPr>
          <a:xfrm>
            <a:off x="1904996" y="3733796"/>
            <a:ext cx="2232022" cy="336554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34"/>
                <a:cs typeface="Arial Unicode MS" pitchFamily="34"/>
              </a:rPr>
              <a:t>Lâcher prise</a:t>
            </a:r>
          </a:p>
        </p:txBody>
      </p:sp>
      <p:sp>
        <p:nvSpPr>
          <p:cNvPr id="27" name="Text Box 25"/>
          <p:cNvSpPr txBox="1"/>
          <p:nvPr/>
        </p:nvSpPr>
        <p:spPr>
          <a:xfrm>
            <a:off x="1981203" y="3047996"/>
            <a:ext cx="2232022" cy="336554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>
                <a:solidFill>
                  <a:srgbClr val="3366FF"/>
                </a:solidFill>
                <a:uFillTx/>
                <a:latin typeface="Times New Roman" pitchFamily="18"/>
                <a:ea typeface="Arial Unicode MS" pitchFamily="34"/>
                <a:cs typeface="Arial Unicode MS" pitchFamily="34"/>
              </a:rPr>
              <a:t>Prise de risque</a:t>
            </a:r>
          </a:p>
        </p:txBody>
      </p:sp>
      <p:sp>
        <p:nvSpPr>
          <p:cNvPr id="28" name="Text Box 26"/>
          <p:cNvSpPr txBox="1"/>
          <p:nvPr/>
        </p:nvSpPr>
        <p:spPr>
          <a:xfrm>
            <a:off x="1752603" y="3581403"/>
            <a:ext cx="2232022" cy="336554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34"/>
                <a:cs typeface="Arial Unicode MS" pitchFamily="34"/>
              </a:rPr>
              <a:t>En alerte</a:t>
            </a:r>
          </a:p>
        </p:txBody>
      </p:sp>
      <p:sp>
        <p:nvSpPr>
          <p:cNvPr id="29" name="Text Box 28"/>
          <p:cNvSpPr txBox="1"/>
          <p:nvPr/>
        </p:nvSpPr>
        <p:spPr>
          <a:xfrm>
            <a:off x="1752603" y="3276596"/>
            <a:ext cx="2232022" cy="336554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>
                <a:solidFill>
                  <a:srgbClr val="3333CC"/>
                </a:solidFill>
                <a:uFillTx/>
                <a:latin typeface="Times New Roman" pitchFamily="18"/>
                <a:ea typeface="Arial Unicode MS" pitchFamily="34"/>
                <a:cs typeface="Arial Unicode MS" pitchFamily="34"/>
              </a:rPr>
              <a:t>Tranché dans décisions</a:t>
            </a:r>
          </a:p>
        </p:txBody>
      </p:sp>
      <p:sp>
        <p:nvSpPr>
          <p:cNvPr id="30" name="Text Box 29"/>
          <p:cNvSpPr txBox="1"/>
          <p:nvPr/>
        </p:nvSpPr>
        <p:spPr>
          <a:xfrm>
            <a:off x="4038603" y="4038603"/>
            <a:ext cx="2232022" cy="336554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34"/>
                <a:cs typeface="Arial Unicode MS" pitchFamily="34"/>
              </a:rPr>
              <a:t>diplomate</a:t>
            </a:r>
          </a:p>
        </p:txBody>
      </p:sp>
      <p:sp>
        <p:nvSpPr>
          <p:cNvPr id="31" name="Text Box 30"/>
          <p:cNvSpPr txBox="1"/>
          <p:nvPr/>
        </p:nvSpPr>
        <p:spPr>
          <a:xfrm>
            <a:off x="6096003" y="3047996"/>
            <a:ext cx="2663820" cy="336554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>
                <a:solidFill>
                  <a:srgbClr val="CB0707"/>
                </a:solidFill>
                <a:uFillTx/>
                <a:latin typeface="Times New Roman" pitchFamily="18"/>
                <a:ea typeface="Arial Unicode MS" pitchFamily="34"/>
                <a:cs typeface="Arial Unicode MS" pitchFamily="34"/>
              </a:rPr>
              <a:t>  communiquant</a:t>
            </a:r>
          </a:p>
        </p:txBody>
      </p:sp>
      <p:sp>
        <p:nvSpPr>
          <p:cNvPr id="32" name="Text Box 32"/>
          <p:cNvSpPr txBox="1"/>
          <p:nvPr/>
        </p:nvSpPr>
        <p:spPr>
          <a:xfrm>
            <a:off x="2590796" y="3352803"/>
            <a:ext cx="2232022" cy="336554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>
                <a:solidFill>
                  <a:srgbClr val="3366FF"/>
                </a:solidFill>
                <a:uFillTx/>
                <a:latin typeface="Times New Roman" pitchFamily="18"/>
                <a:ea typeface="Arial Unicode MS" pitchFamily="34"/>
                <a:cs typeface="Arial Unicode MS" pitchFamily="34"/>
              </a:rPr>
              <a:t>  résistant pression</a:t>
            </a:r>
          </a:p>
        </p:txBody>
      </p:sp>
      <p:sp>
        <p:nvSpPr>
          <p:cNvPr id="33" name="Text Box 33"/>
          <p:cNvSpPr txBox="1"/>
          <p:nvPr/>
        </p:nvSpPr>
        <p:spPr>
          <a:xfrm>
            <a:off x="2895603" y="3886200"/>
            <a:ext cx="2232022" cy="336554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34"/>
                <a:cs typeface="Arial Unicode MS" pitchFamily="34"/>
              </a:rPr>
              <a:t>Remise en cause</a:t>
            </a:r>
          </a:p>
        </p:txBody>
      </p:sp>
      <p:sp>
        <p:nvSpPr>
          <p:cNvPr id="34" name="Text Box 34"/>
          <p:cNvSpPr txBox="1"/>
          <p:nvPr/>
        </p:nvSpPr>
        <p:spPr>
          <a:xfrm>
            <a:off x="3124203" y="4876796"/>
            <a:ext cx="2232022" cy="336554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34"/>
                <a:cs typeface="Arial Unicode MS" pitchFamily="34"/>
              </a:rPr>
              <a:t>souple</a:t>
            </a:r>
          </a:p>
        </p:txBody>
      </p:sp>
      <p:sp>
        <p:nvSpPr>
          <p:cNvPr id="35" name="Text Box 35"/>
          <p:cNvSpPr txBox="1"/>
          <p:nvPr/>
        </p:nvSpPr>
        <p:spPr>
          <a:xfrm>
            <a:off x="1295403" y="4876796"/>
            <a:ext cx="2232022" cy="336554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34"/>
                <a:cs typeface="Arial Unicode MS" pitchFamily="34"/>
              </a:rPr>
              <a:t>tenace</a:t>
            </a:r>
          </a:p>
        </p:txBody>
      </p:sp>
      <p:sp>
        <p:nvSpPr>
          <p:cNvPr id="36" name="Text Box 36"/>
          <p:cNvSpPr txBox="1"/>
          <p:nvPr/>
        </p:nvSpPr>
        <p:spPr>
          <a:xfrm>
            <a:off x="5029200" y="3276596"/>
            <a:ext cx="2514600" cy="336554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>
                <a:solidFill>
                  <a:srgbClr val="CB0707"/>
                </a:solidFill>
                <a:uFillTx/>
                <a:latin typeface="Times New Roman" pitchFamily="18"/>
                <a:ea typeface="Arial Unicode MS" pitchFamily="34"/>
                <a:cs typeface="Arial Unicode MS" pitchFamily="34"/>
              </a:rPr>
              <a:t>  ferme sur respect règles</a:t>
            </a:r>
          </a:p>
        </p:txBody>
      </p:sp>
      <p:sp>
        <p:nvSpPr>
          <p:cNvPr id="37" name="Text Box 37"/>
          <p:cNvSpPr txBox="1"/>
          <p:nvPr/>
        </p:nvSpPr>
        <p:spPr>
          <a:xfrm>
            <a:off x="1219196" y="3886200"/>
            <a:ext cx="2232022" cy="336554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34"/>
                <a:cs typeface="Arial Unicode MS" pitchFamily="34"/>
              </a:rPr>
              <a:t>contrôlant</a:t>
            </a:r>
          </a:p>
        </p:txBody>
      </p:sp>
      <p:sp>
        <p:nvSpPr>
          <p:cNvPr id="38" name="Text Box 38"/>
          <p:cNvSpPr txBox="1"/>
          <p:nvPr/>
        </p:nvSpPr>
        <p:spPr>
          <a:xfrm>
            <a:off x="4953003" y="3047996"/>
            <a:ext cx="2663820" cy="336554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>
                <a:solidFill>
                  <a:srgbClr val="CB0707"/>
                </a:solidFill>
                <a:uFillTx/>
                <a:latin typeface="Times New Roman" pitchFamily="18"/>
                <a:ea typeface="Arial Unicode MS" pitchFamily="34"/>
                <a:cs typeface="Arial Unicode MS" pitchFamily="34"/>
              </a:rPr>
              <a:t>  délégant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/>
          <p:nvPr/>
        </p:nvSpPr>
        <p:spPr>
          <a:xfrm>
            <a:off x="882652" y="466728"/>
            <a:ext cx="8153403" cy="801691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1719" tIns="42483" rIns="81719" bIns="42483" anchor="ctr" anchorCtr="0" compatLnSpc="1"/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700" b="1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Les besoins en termes de dispositifs externes et de formation</a:t>
            </a:r>
          </a:p>
        </p:txBody>
      </p:sp>
      <p:sp>
        <p:nvSpPr>
          <p:cNvPr id="3" name="Rectangle 3"/>
          <p:cNvSpPr/>
          <p:nvPr/>
        </p:nvSpPr>
        <p:spPr>
          <a:xfrm>
            <a:off x="177795" y="1989140"/>
            <a:ext cx="8640759" cy="366710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4" name="Rectangle 4"/>
          <p:cNvSpPr/>
          <p:nvPr/>
        </p:nvSpPr>
        <p:spPr>
          <a:xfrm>
            <a:off x="228600" y="1630366"/>
            <a:ext cx="8713783" cy="2795585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1719" tIns="42483" rIns="81719" bIns="42483" anchor="t" anchorCtr="0" compatLnSpc="1">
            <a:spAutoFit/>
          </a:bodyPr>
          <a:lstStyle/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1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Les besoins en termes de dispositifs externes :</a:t>
            </a:r>
          </a:p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§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 </a:t>
            </a:r>
            <a:r>
              <a:rPr lang="fr-FR" sz="17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Un </a:t>
            </a:r>
            <a:r>
              <a:rPr lang="fr-FR" sz="17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dispositif externe plébiscité </a:t>
            </a:r>
            <a:r>
              <a:rPr lang="fr-FR" sz="17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: le </a:t>
            </a:r>
            <a:r>
              <a:rPr lang="fr-FR" sz="17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partage de pratiques </a:t>
            </a:r>
            <a:r>
              <a:rPr lang="fr-FR" sz="17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avec des managers d’autres entreprises (57%). Suivent les </a:t>
            </a:r>
            <a:r>
              <a:rPr lang="fr-FR" sz="17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team building, coaching d’équipe </a:t>
            </a:r>
            <a:r>
              <a:rPr lang="fr-FR" sz="17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(36%), </a:t>
            </a:r>
            <a:r>
              <a:rPr lang="fr-FR" sz="17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les formations (33%) </a:t>
            </a:r>
            <a:r>
              <a:rPr lang="fr-FR" sz="17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et les </a:t>
            </a:r>
            <a:r>
              <a:rPr lang="fr-FR" sz="17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réseaux externes</a:t>
            </a:r>
            <a:r>
              <a:rPr lang="fr-FR" sz="17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 (33%). </a:t>
            </a:r>
            <a:r>
              <a:rPr lang="fr-FR" sz="1700" b="0" i="1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(cf slide 19)</a:t>
            </a:r>
          </a:p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400" b="1" i="1" u="none" strike="noStrike" kern="1200" cap="none" spc="0" baseline="0">
              <a:solidFill>
                <a:srgbClr val="C9D200"/>
              </a:solidFill>
              <a:uFillTx/>
              <a:latin typeface="Arial Narrow" pitchFamily="34"/>
              <a:ea typeface="Arial Unicode MS" pitchFamily="34"/>
              <a:cs typeface="Arial Unicode MS" pitchFamily="34"/>
            </a:endParaRPr>
          </a:p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1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Les besoins en termes de formation :</a:t>
            </a:r>
            <a:endParaRPr lang="fr-FR" sz="2200" b="0" i="0" u="none" strike="noStrike" kern="1200" cap="none" spc="0" baseline="0">
              <a:solidFill>
                <a:srgbClr val="CB0707"/>
              </a:solidFill>
              <a:uFillTx/>
              <a:latin typeface="Arial Narrow" pitchFamily="34"/>
              <a:ea typeface="Arial Unicode MS" pitchFamily="34"/>
              <a:cs typeface="Arial Unicode MS" pitchFamily="34"/>
            </a:endParaRPr>
          </a:p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§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7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Les personnes ayant cité la formation précédemment souhaitent avant tout </a:t>
            </a:r>
            <a:r>
              <a:rPr lang="fr-FR" sz="17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des formations en présentiel </a:t>
            </a:r>
            <a:r>
              <a:rPr lang="fr-FR" sz="17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(inter et intra). </a:t>
            </a:r>
            <a:r>
              <a:rPr lang="fr-FR" sz="17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Suit le blended </a:t>
            </a:r>
            <a:r>
              <a:rPr lang="fr-FR" sz="17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(face à face et e-learning).</a:t>
            </a:r>
          </a:p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§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7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2 thèmes de formation ressortent fortement : </a:t>
            </a:r>
            <a:r>
              <a:rPr lang="fr-FR" sz="17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le leadership et la motivation des personnes et des équipes. </a:t>
            </a:r>
            <a:r>
              <a:rPr lang="fr-FR" sz="1700" b="0" i="1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(cf slide 20)</a:t>
            </a:r>
            <a:endParaRPr lang="fr-FR" sz="1700" b="0" i="1" u="sng" strike="noStrike" kern="1200" cap="none" spc="0" baseline="0">
              <a:solidFill>
                <a:srgbClr val="4D4D4D"/>
              </a:solidFill>
              <a:uFillTx/>
              <a:latin typeface="Arial Narrow" pitchFamily="34"/>
              <a:ea typeface="Arial Unicode MS" pitchFamily="34"/>
              <a:cs typeface="Arial Unicode MS" pitchFamily="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/>
          <p:nvPr/>
        </p:nvSpPr>
        <p:spPr>
          <a:xfrm>
            <a:off x="317497" y="981078"/>
            <a:ext cx="8718547" cy="538160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1719" tIns="42483" rIns="81719" bIns="42483" anchor="t" anchorCtr="1" compatLnSpc="1">
            <a:spAutoFit/>
          </a:bodyPr>
          <a:lstStyle/>
          <a:p>
            <a:pPr marL="0" marR="0" lvl="0" indent="0" algn="ctr" defTabSz="449263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0" i="1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Les dispositifs externes leur permettant d’être plus performants dans leur fonction de manager sont les suivants… (en %/61)</a:t>
            </a:r>
          </a:p>
        </p:txBody>
      </p:sp>
      <p:sp>
        <p:nvSpPr>
          <p:cNvPr id="3" name="Text Box 3"/>
          <p:cNvSpPr txBox="1"/>
          <p:nvPr/>
        </p:nvSpPr>
        <p:spPr>
          <a:xfrm>
            <a:off x="0" y="5300667"/>
            <a:ext cx="9144000" cy="596902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1719" tIns="42483" rIns="81719" bIns="42483" anchor="t" anchorCtr="1" compatLnSpc="1">
            <a:spAutoFit/>
          </a:bodyPr>
          <a:lstStyle/>
          <a:p>
            <a:pPr marL="0" marR="0" lvl="0" indent="0" algn="ctr" defTabSz="449263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à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Un dispositif externe plébiscité : le partage de pratiques avec des managers d’autres entreprises (57%).</a:t>
            </a:r>
          </a:p>
          <a:p>
            <a:pPr marL="0" marR="0" lvl="0" indent="0" algn="ctr" defTabSz="449263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à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Suivent les team building, coaching d’équipe (36%), les formations (33%) et les réseaux externes (33%).</a:t>
            </a:r>
          </a:p>
        </p:txBody>
      </p:sp>
      <p:sp>
        <p:nvSpPr>
          <p:cNvPr id="4" name="Text Box 4"/>
          <p:cNvSpPr txBox="1"/>
          <p:nvPr/>
        </p:nvSpPr>
        <p:spPr>
          <a:xfrm>
            <a:off x="863595" y="315916"/>
            <a:ext cx="7812084" cy="665161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2076" tIns="40315" rIns="82076" bIns="40315" anchor="ctr" anchorCtr="0" compatLnSpc="1"/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700" b="1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Les besoins en termes de dispositifs externes</a:t>
            </a:r>
          </a:p>
        </p:txBody>
      </p:sp>
      <p:graphicFrame>
        <p:nvGraphicFramePr>
          <p:cNvPr id="5" name="Objet 4"/>
          <p:cNvGraphicFramePr>
            <a:graphicFrameLocks noChangeAspect="1"/>
          </p:cNvGraphicFramePr>
          <p:nvPr/>
        </p:nvGraphicFramePr>
        <p:xfrm>
          <a:off x="179388" y="1484313"/>
          <a:ext cx="8793162" cy="3894137"/>
        </p:xfrm>
        <a:graphic>
          <a:graphicData uri="http://schemas.openxmlformats.org/presentationml/2006/ole">
            <p:oleObj spid="_x0000_s9218" r:id="rId4" imgW="6514920" imgH="3200040" progId="">
              <p:embed/>
            </p:oleObj>
          </a:graphicData>
        </a:graphic>
      </p:graphicFrame>
      <p:sp>
        <p:nvSpPr>
          <p:cNvPr id="6" name="Text Box 6"/>
          <p:cNvSpPr txBox="1"/>
          <p:nvPr/>
        </p:nvSpPr>
        <p:spPr>
          <a:xfrm>
            <a:off x="0" y="1484308"/>
            <a:ext cx="5040309" cy="820738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4997" rIns="90004" bIns="44997" anchor="t" anchorCtr="0" compatLnSpc="1"/>
          <a:lstStyle/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 Unicode MS" pitchFamily="34"/>
                <a:cs typeface="Arial Unicode MS" pitchFamily="34"/>
              </a:rPr>
              <a:t>Groupes de partage d’expérience et de bonnes pratiques avec des managers d’autres entreprises</a:t>
            </a:r>
          </a:p>
        </p:txBody>
      </p:sp>
      <p:sp>
        <p:nvSpPr>
          <p:cNvPr id="7" name="Text Box 7"/>
          <p:cNvSpPr txBox="1"/>
          <p:nvPr/>
        </p:nvSpPr>
        <p:spPr>
          <a:xfrm>
            <a:off x="720720" y="2133596"/>
            <a:ext cx="4319589" cy="333371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4997" rIns="90004" bIns="44997" anchor="t" anchorCtr="0" compatLnSpc="1"/>
          <a:lstStyle/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 Unicode MS" pitchFamily="34"/>
                <a:cs typeface="Arial Unicode MS" pitchFamily="34"/>
              </a:rPr>
              <a:t>Team building, coaching de votre équipe</a:t>
            </a:r>
          </a:p>
        </p:txBody>
      </p:sp>
      <p:sp>
        <p:nvSpPr>
          <p:cNvPr id="8" name="Text Box 8"/>
          <p:cNvSpPr txBox="1"/>
          <p:nvPr/>
        </p:nvSpPr>
        <p:spPr>
          <a:xfrm>
            <a:off x="2592388" y="2565404"/>
            <a:ext cx="2339977" cy="333371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4997" rIns="90004" bIns="44997" anchor="t" anchorCtr="0" compatLnSpc="1"/>
          <a:lstStyle/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 Unicode MS" pitchFamily="34"/>
                <a:cs typeface="Arial Unicode MS" pitchFamily="34"/>
              </a:rPr>
              <a:t>Actions de formation</a:t>
            </a:r>
          </a:p>
        </p:txBody>
      </p:sp>
      <p:sp>
        <p:nvSpPr>
          <p:cNvPr id="9" name="Text Box 9"/>
          <p:cNvSpPr txBox="1"/>
          <p:nvPr/>
        </p:nvSpPr>
        <p:spPr>
          <a:xfrm>
            <a:off x="-457200" y="2997202"/>
            <a:ext cx="5219696" cy="577845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4997" rIns="90004" bIns="44997" anchor="t" anchorCtr="0" compatLnSpc="1"/>
          <a:lstStyle/>
          <a:p>
            <a:pPr marL="0" marR="0" lvl="0" indent="0" algn="r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 Unicode MS" pitchFamily="34"/>
                <a:cs typeface="Arial Unicode MS" pitchFamily="34"/>
              </a:rPr>
              <a:t>Réseaux externes</a:t>
            </a:r>
          </a:p>
        </p:txBody>
      </p:sp>
      <p:sp>
        <p:nvSpPr>
          <p:cNvPr id="10" name="Text Box 10"/>
          <p:cNvSpPr txBox="1"/>
          <p:nvPr/>
        </p:nvSpPr>
        <p:spPr>
          <a:xfrm>
            <a:off x="3600450" y="3429000"/>
            <a:ext cx="1403347" cy="333371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4997" rIns="90004" bIns="44997" anchor="t" anchorCtr="0" compatLnSpc="1"/>
          <a:lstStyle/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 Unicode MS" pitchFamily="34"/>
                <a:cs typeface="Arial Unicode MS" pitchFamily="34"/>
              </a:rPr>
              <a:t>Coaching</a:t>
            </a:r>
          </a:p>
        </p:txBody>
      </p:sp>
      <p:sp>
        <p:nvSpPr>
          <p:cNvPr id="11" name="Text Box 11"/>
          <p:cNvSpPr txBox="1"/>
          <p:nvPr/>
        </p:nvSpPr>
        <p:spPr>
          <a:xfrm>
            <a:off x="2232022" y="3860797"/>
            <a:ext cx="2700342" cy="333371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4997" rIns="90004" bIns="44997" anchor="t" anchorCtr="0" compatLnSpc="1"/>
          <a:lstStyle/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 Unicode MS" pitchFamily="34"/>
                <a:cs typeface="Arial Unicode MS" pitchFamily="34"/>
              </a:rPr>
              <a:t>Conseil externe / audits</a:t>
            </a:r>
          </a:p>
        </p:txBody>
      </p:sp>
      <p:sp>
        <p:nvSpPr>
          <p:cNvPr id="12" name="Text Box 12"/>
          <p:cNvSpPr txBox="1"/>
          <p:nvPr/>
        </p:nvSpPr>
        <p:spPr>
          <a:xfrm>
            <a:off x="2447921" y="4292595"/>
            <a:ext cx="2700342" cy="333371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4997" rIns="90004" bIns="44997" anchor="t" anchorCtr="0" compatLnSpc="1"/>
          <a:lstStyle/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 Unicode MS" pitchFamily="34"/>
                <a:cs typeface="Arial Unicode MS" pitchFamily="34"/>
              </a:rPr>
              <a:t>Bilan de compétences</a:t>
            </a:r>
          </a:p>
        </p:txBody>
      </p:sp>
      <p:sp>
        <p:nvSpPr>
          <p:cNvPr id="13" name="Text Box 13"/>
          <p:cNvSpPr txBox="1"/>
          <p:nvPr/>
        </p:nvSpPr>
        <p:spPr>
          <a:xfrm>
            <a:off x="3348039" y="4797427"/>
            <a:ext cx="2160590" cy="333371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4997" rIns="90004" bIns="44997" anchor="t" anchorCtr="0" compatLnSpc="1"/>
          <a:lstStyle/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 Unicode MS" pitchFamily="34"/>
                <a:cs typeface="Arial Unicode MS" pitchFamily="34"/>
              </a:rPr>
              <a:t>Conférences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/>
          <p:nvPr/>
        </p:nvSpPr>
        <p:spPr>
          <a:xfrm>
            <a:off x="827083" y="188915"/>
            <a:ext cx="7265986" cy="801691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1719" tIns="42483" rIns="81719" bIns="42483" anchor="ctr" anchorCtr="0" compatLnSpc="1"/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700" b="1" i="0" u="none" strike="noStrike" kern="1200" cap="none" spc="0" baseline="0">
                <a:solidFill>
                  <a:srgbClr val="5F5F5F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 </a:t>
            </a:r>
            <a:r>
              <a:rPr lang="fr-FR" sz="2700" b="1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Objectifs et méthodologie</a:t>
            </a:r>
          </a:p>
        </p:txBody>
      </p:sp>
      <p:sp>
        <p:nvSpPr>
          <p:cNvPr id="3" name="Rectangle 3"/>
          <p:cNvSpPr/>
          <p:nvPr/>
        </p:nvSpPr>
        <p:spPr>
          <a:xfrm>
            <a:off x="250829" y="1165229"/>
            <a:ext cx="8893170" cy="5143499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1719" tIns="42483" rIns="81719" bIns="42483" anchor="t" anchorCtr="0" compatLnSpc="1">
            <a:spAutoFit/>
          </a:bodyPr>
          <a:lstStyle/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1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Objectifs :</a:t>
            </a:r>
          </a:p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Ce rapport présente les résultats l’étude quantitative  </a:t>
            </a:r>
            <a:r>
              <a:rPr lang="fr-FR" sz="1800" b="1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« Quel management pour le travail nomade ? ».</a:t>
            </a:r>
          </a:p>
          <a:p>
            <a:pPr marL="0" marR="0" lvl="0" indent="0" algn="l" defTabSz="449263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200" b="0" i="0" u="none" strike="noStrike" kern="1200" cap="none" spc="0" baseline="0">
              <a:solidFill>
                <a:srgbClr val="4D4D4D"/>
              </a:solidFill>
              <a:uFillTx/>
              <a:latin typeface="Arial Narrow" pitchFamily="34"/>
              <a:ea typeface="Arial Unicode MS" pitchFamily="34"/>
              <a:cs typeface="Arial Unicode MS" pitchFamily="34"/>
            </a:endParaRPr>
          </a:p>
          <a:p>
            <a:pPr marL="0" marR="0" lvl="0" indent="0" algn="l" defTabSz="449263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Cette étude avait pour principaux objectifs :</a:t>
            </a:r>
          </a:p>
          <a:p>
            <a:pPr marL="0" marR="0" lvl="0" indent="0" algn="l" defTabSz="449263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8CC91B"/>
              </a:buClr>
              <a:buSzPct val="100000"/>
              <a:buFont typeface="Wingdings" pitchFamily="2"/>
              <a:buChar char="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Cerner les </a:t>
            </a:r>
            <a:r>
              <a:rPr lang="fr-FR" sz="1800" b="1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spécificités du management nomade </a:t>
            </a:r>
            <a:r>
              <a:rPr lang="fr-FR" sz="1800" b="0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par rapport au management classique en termes d’organisation, de communication, de contrôle/suivi, de motivation / gestion des compétences et de dynamique d’équipe.</a:t>
            </a:r>
          </a:p>
          <a:p>
            <a:pPr marL="0" marR="0" lvl="0" indent="0" algn="l" defTabSz="449263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8CC91B"/>
              </a:buClr>
              <a:buSzPct val="100000"/>
              <a:buFont typeface="Wingdings" pitchFamily="2"/>
              <a:buChar char="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Comprendre quelles sont les </a:t>
            </a:r>
            <a:r>
              <a:rPr lang="fr-FR" sz="1800" b="1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compétences spécifiques </a:t>
            </a:r>
            <a:r>
              <a:rPr lang="fr-FR" sz="1800" b="0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que doit développer un manager nomade.</a:t>
            </a:r>
          </a:p>
          <a:p>
            <a:pPr marL="0" marR="0" lvl="0" indent="0" algn="l" defTabSz="449263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8CC91B"/>
              </a:buClr>
              <a:buSzPct val="100000"/>
              <a:buFont typeface="Wingdings" pitchFamily="2"/>
              <a:buChar char="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Déterminer </a:t>
            </a:r>
            <a:r>
              <a:rPr lang="fr-FR" sz="1800" b="1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les besoins des managers nomades </a:t>
            </a:r>
            <a:r>
              <a:rPr lang="fr-FR" sz="1800" b="0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en termes de soutien et notamment de formation.</a:t>
            </a:r>
          </a:p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C9D200"/>
              </a:solidFill>
              <a:uFillTx/>
              <a:latin typeface="Arial Narrow" pitchFamily="34"/>
              <a:ea typeface="ＭＳ Ｐゴシック"/>
            </a:endParaRPr>
          </a:p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1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ＭＳ Ｐゴシック"/>
              </a:rPr>
              <a:t>Méthodologie :</a:t>
            </a:r>
          </a:p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ＭＳ Ｐゴシック"/>
              </a:rPr>
              <a:t>Un questionnaire a été auto-administré via internet du </a:t>
            </a:r>
            <a:r>
              <a:rPr lang="fr-FR" sz="1800" b="1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ＭＳ Ｐゴシック"/>
              </a:rPr>
              <a:t>14 au 31 mars 2011. </a:t>
            </a:r>
            <a:endParaRPr lang="fr-FR" sz="1800" b="0" i="0" u="none" strike="noStrike" kern="1200" cap="none" spc="0" baseline="0">
              <a:solidFill>
                <a:srgbClr val="4D4D4D"/>
              </a:solidFill>
              <a:uFillTx/>
              <a:latin typeface="Arial Narrow" pitchFamily="34"/>
              <a:ea typeface="ＭＳ Ｐゴシック"/>
            </a:endParaRPr>
          </a:p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ＭＳ Ｐゴシック"/>
              </a:rPr>
              <a:t>Etaient interrogés des managers manageant des collaborateurs nomades ou nomades eux-mêmes.</a:t>
            </a:r>
          </a:p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ＭＳ Ｐゴシック"/>
              </a:rPr>
              <a:t>Etaient considérés comme nomades les personnes :</a:t>
            </a:r>
          </a:p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Travaillant dans des sites différents et répartissant leur activité sur les différents lieux</a:t>
            </a:r>
          </a:p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Travaillant à domicile au moins la moitié du temps</a:t>
            </a:r>
          </a:p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Travaillant à l’extérieur de l’entreprise (clients, fournisseurs) au moins la moitié du temps</a:t>
            </a:r>
          </a:p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400" b="0" i="0" u="none" strike="noStrike" kern="1200" cap="none" spc="0" baseline="0">
              <a:solidFill>
                <a:srgbClr val="4D4D4D"/>
              </a:solidFill>
              <a:uFillTx/>
              <a:latin typeface="Arial Narrow" pitchFamily="34"/>
              <a:ea typeface="Arial Unicode MS" pitchFamily="34"/>
              <a:cs typeface="Arial Unicode MS" pitchFamily="34"/>
            </a:endParaRPr>
          </a:p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1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ＭＳ Ｐゴシック"/>
              </a:rPr>
              <a:t>89 personnes </a:t>
            </a:r>
            <a:r>
              <a:rPr lang="fr-FR" sz="1800" b="0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ＭＳ Ｐゴシック"/>
              </a:rPr>
              <a:t>ont commencé le questionnaire et 62 l’ont terminé (70%). </a:t>
            </a:r>
            <a:endParaRPr lang="fr-FR" sz="2000" b="0" i="0" u="none" strike="noStrike" kern="1200" cap="none" spc="0" baseline="0">
              <a:solidFill>
                <a:srgbClr val="4D4D4D"/>
              </a:solidFill>
              <a:uFillTx/>
              <a:latin typeface="Arial Narrow" pitchFamily="34"/>
              <a:ea typeface="Arial Unicode MS" pitchFamily="34"/>
              <a:cs typeface="Arial Unicode MS" pitchFamily="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/>
          <p:nvPr/>
        </p:nvSpPr>
        <p:spPr>
          <a:xfrm>
            <a:off x="217490" y="1077913"/>
            <a:ext cx="8718547" cy="538160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1719" tIns="42483" rIns="81719" bIns="42483" anchor="t" anchorCtr="1" compatLnSpc="1">
            <a:spAutoFit/>
          </a:bodyPr>
          <a:lstStyle/>
          <a:p>
            <a:pPr marL="0" marR="0" lvl="0" indent="0" algn="ctr" defTabSz="449263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  <a:tab pos="2895603" algn="l"/>
                <a:tab pos="3619496" algn="l"/>
                <a:tab pos="4343400" algn="l"/>
                <a:tab pos="5067303" algn="l"/>
                <a:tab pos="5791196" algn="l"/>
                <a:tab pos="6515099" algn="l"/>
                <a:tab pos="7239003" algn="l"/>
                <a:tab pos="7962896" algn="l"/>
                <a:tab pos="86868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0" i="1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La question suivante était posée aux 20 personnes ayant répondu qu’elles souhaitaient des actions de formation : quels thèmes de formation privilégieriez-vous? … (en nombre)</a:t>
            </a:r>
          </a:p>
        </p:txBody>
      </p:sp>
      <p:sp>
        <p:nvSpPr>
          <p:cNvPr id="3" name="Text Box 3"/>
          <p:cNvSpPr txBox="1"/>
          <p:nvPr/>
        </p:nvSpPr>
        <p:spPr>
          <a:xfrm>
            <a:off x="250829" y="5805489"/>
            <a:ext cx="7345366" cy="596902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1719" tIns="42483" rIns="81719" bIns="42483" anchor="t" anchorCtr="0" compatLnSpc="1">
            <a:spAutoFit/>
          </a:bodyPr>
          <a:lstStyle/>
          <a:p>
            <a:pPr marL="0" marR="0" lvl="0" indent="0" algn="l" defTabSz="449263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à"/>
              <a:tabLst>
                <a:tab pos="723903" algn="l"/>
                <a:tab pos="1447796" algn="l"/>
                <a:tab pos="2171699" algn="l"/>
                <a:tab pos="2895603" algn="l"/>
                <a:tab pos="3619496" algn="l"/>
                <a:tab pos="4343400" algn="l"/>
                <a:tab pos="5067303" algn="l"/>
                <a:tab pos="5791196" algn="l"/>
                <a:tab pos="6515099" algn="l"/>
                <a:tab pos="7239003" algn="l"/>
                <a:tab pos="7962896" algn="l"/>
                <a:tab pos="86868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2 thèmes ressortent fortement : le </a:t>
            </a:r>
            <a:r>
              <a:rPr lang="fr-FR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leadership</a:t>
            </a: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 et la </a:t>
            </a:r>
            <a:r>
              <a:rPr lang="fr-FR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motivation des personnes</a:t>
            </a: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 et des équipes.</a:t>
            </a:r>
          </a:p>
        </p:txBody>
      </p:sp>
      <p:sp>
        <p:nvSpPr>
          <p:cNvPr id="4" name="Text Box 4"/>
          <p:cNvSpPr txBox="1"/>
          <p:nvPr/>
        </p:nvSpPr>
        <p:spPr>
          <a:xfrm>
            <a:off x="817565" y="188915"/>
            <a:ext cx="8147047" cy="719139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2076" tIns="40315" rIns="82076" bIns="40315" anchor="ctr" anchorCtr="0" compatLnSpc="1"/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  <a:tab pos="2895603" algn="l"/>
                <a:tab pos="3619496" algn="l"/>
                <a:tab pos="4343400" algn="l"/>
                <a:tab pos="5067303" algn="l"/>
                <a:tab pos="5791196" algn="l"/>
                <a:tab pos="6515099" algn="l"/>
                <a:tab pos="7239003" algn="l"/>
                <a:tab pos="796289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700" b="1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Les besoins en termes de formations</a:t>
            </a:r>
          </a:p>
        </p:txBody>
      </p:sp>
      <p:graphicFrame>
        <p:nvGraphicFramePr>
          <p:cNvPr id="5" name="Objet 4"/>
          <p:cNvGraphicFramePr>
            <a:graphicFrameLocks noChangeAspect="1"/>
          </p:cNvGraphicFramePr>
          <p:nvPr/>
        </p:nvGraphicFramePr>
        <p:xfrm>
          <a:off x="1079500" y="1549400"/>
          <a:ext cx="7888288" cy="4389438"/>
        </p:xfrm>
        <a:graphic>
          <a:graphicData uri="http://schemas.openxmlformats.org/presentationml/2006/ole">
            <p:oleObj spid="_x0000_s10242" r:id="rId4" imgW="5844240" imgH="3260880" progId="">
              <p:embed/>
            </p:oleObj>
          </a:graphicData>
        </a:graphic>
      </p:graphicFrame>
      <p:sp>
        <p:nvSpPr>
          <p:cNvPr id="6" name="Text Box 6"/>
          <p:cNvSpPr txBox="1"/>
          <p:nvPr/>
        </p:nvSpPr>
        <p:spPr>
          <a:xfrm>
            <a:off x="3455983" y="1619246"/>
            <a:ext cx="1439859" cy="333371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4997" rIns="90004" bIns="44997" anchor="t" anchorCtr="0" compatLnSpc="1"/>
          <a:lstStyle/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 Unicode MS" pitchFamily="34"/>
                <a:cs typeface="Arial Unicode MS" pitchFamily="34"/>
              </a:rPr>
              <a:t>Leadership</a:t>
            </a:r>
          </a:p>
        </p:txBody>
      </p:sp>
      <p:sp>
        <p:nvSpPr>
          <p:cNvPr id="7" name="Text Box 7"/>
          <p:cNvSpPr txBox="1"/>
          <p:nvPr/>
        </p:nvSpPr>
        <p:spPr>
          <a:xfrm>
            <a:off x="144466" y="1898651"/>
            <a:ext cx="4500557" cy="333371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4997" rIns="90004" bIns="44997" anchor="t" anchorCtr="0" compatLnSpc="1"/>
          <a:lstStyle/>
          <a:p>
            <a:pPr marL="0" marR="0" lvl="0" indent="0" algn="r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  <a:tab pos="2895603" algn="l"/>
                <a:tab pos="3619496" algn="l"/>
                <a:tab pos="4343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 Unicode MS" pitchFamily="34"/>
                <a:cs typeface="Arial Unicode MS" pitchFamily="34"/>
              </a:rPr>
              <a:t>Motivation des personnes et des équipes</a:t>
            </a:r>
          </a:p>
        </p:txBody>
      </p:sp>
      <p:sp>
        <p:nvSpPr>
          <p:cNvPr id="8" name="Text Box 8"/>
          <p:cNvSpPr txBox="1"/>
          <p:nvPr/>
        </p:nvSpPr>
        <p:spPr>
          <a:xfrm>
            <a:off x="720720" y="2232022"/>
            <a:ext cx="3922711" cy="441326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4997" rIns="90004" bIns="44997" anchor="t" anchorCtr="0" compatLnSpc="1"/>
          <a:lstStyle/>
          <a:p>
            <a:pPr marL="0" marR="0" lvl="0" indent="0" algn="r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  <a:tab pos="2895603" algn="l"/>
                <a:tab pos="361949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 Unicode MS" pitchFamily="34"/>
                <a:cs typeface="Arial Unicode MS" pitchFamily="34"/>
              </a:rPr>
              <a:t>Accompagnement du changement</a:t>
            </a:r>
          </a:p>
        </p:txBody>
      </p:sp>
      <p:sp>
        <p:nvSpPr>
          <p:cNvPr id="9" name="Text Box 9"/>
          <p:cNvSpPr txBox="1"/>
          <p:nvPr/>
        </p:nvSpPr>
        <p:spPr>
          <a:xfrm>
            <a:off x="2232022" y="2555876"/>
            <a:ext cx="2339977" cy="333371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4997" rIns="90004" bIns="44997" anchor="t" anchorCtr="0" compatLnSpc="1"/>
          <a:lstStyle/>
          <a:p>
            <a:pPr marL="0" marR="0" lvl="0" indent="0" algn="r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 Unicode MS" pitchFamily="34"/>
                <a:cs typeface="Arial Unicode MS" pitchFamily="34"/>
              </a:rPr>
              <a:t>Gestion des conflits</a:t>
            </a:r>
          </a:p>
        </p:txBody>
      </p:sp>
      <p:sp>
        <p:nvSpPr>
          <p:cNvPr id="10" name="Text Box 10"/>
          <p:cNvSpPr txBox="1"/>
          <p:nvPr/>
        </p:nvSpPr>
        <p:spPr>
          <a:xfrm>
            <a:off x="1728792" y="2879729"/>
            <a:ext cx="2879729" cy="333371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4997" rIns="90004" bIns="44997" anchor="t" anchorCtr="0" compatLnSpc="1"/>
          <a:lstStyle/>
          <a:p>
            <a:pPr marL="0" marR="0" lvl="0" indent="0" algn="r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 Unicode MS" pitchFamily="34"/>
                <a:cs typeface="Arial Unicode MS" pitchFamily="34"/>
              </a:rPr>
              <a:t>Management transversal</a:t>
            </a:r>
          </a:p>
        </p:txBody>
      </p:sp>
      <p:sp>
        <p:nvSpPr>
          <p:cNvPr id="11" name="Text Box 11"/>
          <p:cNvSpPr txBox="1"/>
          <p:nvPr/>
        </p:nvSpPr>
        <p:spPr>
          <a:xfrm>
            <a:off x="-71442" y="3230566"/>
            <a:ext cx="4679954" cy="333371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4997" rIns="90004" bIns="44997" anchor="t" anchorCtr="0" compatLnSpc="1"/>
          <a:lstStyle/>
          <a:p>
            <a:pPr marL="0" marR="0" lvl="0" indent="0" algn="r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  <a:tab pos="2895603" algn="l"/>
                <a:tab pos="3619496" algn="l"/>
                <a:tab pos="4343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 Unicode MS" pitchFamily="34"/>
                <a:cs typeface="Arial Unicode MS" pitchFamily="34"/>
              </a:rPr>
              <a:t>Les basiques (fondamentaux) du management</a:t>
            </a:r>
          </a:p>
        </p:txBody>
      </p:sp>
      <p:sp>
        <p:nvSpPr>
          <p:cNvPr id="12" name="Text Box 12"/>
          <p:cNvSpPr txBox="1"/>
          <p:nvPr/>
        </p:nvSpPr>
        <p:spPr>
          <a:xfrm>
            <a:off x="2195510" y="3517897"/>
            <a:ext cx="2700332" cy="333371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4997" rIns="90004" bIns="44997" anchor="t" anchorCtr="0" compatLnSpc="1"/>
          <a:lstStyle/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 Unicode MS" pitchFamily="34"/>
                <a:cs typeface="Arial Unicode MS" pitchFamily="34"/>
              </a:rPr>
              <a:t>Management à distance</a:t>
            </a:r>
          </a:p>
        </p:txBody>
      </p:sp>
      <p:sp>
        <p:nvSpPr>
          <p:cNvPr id="13" name="Text Box 13"/>
          <p:cNvSpPr txBox="1"/>
          <p:nvPr/>
        </p:nvSpPr>
        <p:spPr>
          <a:xfrm>
            <a:off x="1189040" y="3814767"/>
            <a:ext cx="3959223" cy="333371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4997" rIns="90004" bIns="44997" anchor="t" anchorCtr="0" compatLnSpc="1"/>
          <a:lstStyle/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  <a:tab pos="2895603" algn="l"/>
                <a:tab pos="3619496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 Unicode MS" pitchFamily="34"/>
                <a:cs typeface="Arial Unicode MS" pitchFamily="34"/>
              </a:rPr>
              <a:t>Les outils collaboratifs à distance</a:t>
            </a:r>
          </a:p>
        </p:txBody>
      </p:sp>
      <p:sp>
        <p:nvSpPr>
          <p:cNvPr id="14" name="Text Box 14"/>
          <p:cNvSpPr txBox="1"/>
          <p:nvPr/>
        </p:nvSpPr>
        <p:spPr>
          <a:xfrm>
            <a:off x="2339977" y="4140202"/>
            <a:ext cx="2700342" cy="333371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4997" rIns="90004" bIns="44997" anchor="t" anchorCtr="0" compatLnSpc="1"/>
          <a:lstStyle/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 Unicode MS" pitchFamily="34"/>
                <a:cs typeface="Arial Unicode MS" pitchFamily="34"/>
              </a:rPr>
              <a:t>Efficacité relationnelle</a:t>
            </a:r>
          </a:p>
        </p:txBody>
      </p:sp>
      <p:sp>
        <p:nvSpPr>
          <p:cNvPr id="15" name="Text Box 15"/>
          <p:cNvSpPr txBox="1"/>
          <p:nvPr/>
        </p:nvSpPr>
        <p:spPr>
          <a:xfrm>
            <a:off x="2195510" y="4464045"/>
            <a:ext cx="3060697" cy="333371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4997" rIns="90004" bIns="44997" anchor="t" anchorCtr="0" compatLnSpc="1"/>
          <a:lstStyle/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  <a:tab pos="289560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 Unicode MS" pitchFamily="34"/>
                <a:cs typeface="Arial Unicode MS" pitchFamily="34"/>
              </a:rPr>
              <a:t>Efficacité opérationnelle</a:t>
            </a:r>
          </a:p>
        </p:txBody>
      </p:sp>
      <p:sp>
        <p:nvSpPr>
          <p:cNvPr id="16" name="Text Box 16"/>
          <p:cNvSpPr txBox="1"/>
          <p:nvPr/>
        </p:nvSpPr>
        <p:spPr>
          <a:xfrm>
            <a:off x="1908179" y="4787898"/>
            <a:ext cx="2879729" cy="404814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4997" rIns="90004" bIns="44997" anchor="t" anchorCtr="0" compatLnSpc="1"/>
          <a:lstStyle/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 Unicode MS" pitchFamily="34"/>
                <a:cs typeface="Arial Unicode MS" pitchFamily="34"/>
              </a:rPr>
              <a:t>Fonctionnement en réseau</a:t>
            </a:r>
          </a:p>
        </p:txBody>
      </p:sp>
      <p:sp>
        <p:nvSpPr>
          <p:cNvPr id="17" name="Text Box 17"/>
          <p:cNvSpPr txBox="1"/>
          <p:nvPr/>
        </p:nvSpPr>
        <p:spPr>
          <a:xfrm>
            <a:off x="611184" y="5102223"/>
            <a:ext cx="4679954" cy="333371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4997" rIns="90004" bIns="44997" anchor="t" anchorCtr="0" compatLnSpc="1"/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  <a:tab pos="2895603" algn="l"/>
                <a:tab pos="3619496" algn="l"/>
                <a:tab pos="4343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 Unicode MS" pitchFamily="34"/>
                <a:cs typeface="Arial Unicode MS" pitchFamily="34"/>
              </a:rPr>
              <a:t>Gérer les risques psychosociaux (stress)</a:t>
            </a:r>
          </a:p>
        </p:txBody>
      </p:sp>
      <p:sp>
        <p:nvSpPr>
          <p:cNvPr id="18" name="Text Box 18"/>
          <p:cNvSpPr txBox="1"/>
          <p:nvPr/>
        </p:nvSpPr>
        <p:spPr>
          <a:xfrm>
            <a:off x="2195510" y="5435595"/>
            <a:ext cx="2700332" cy="333371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4997" rIns="90004" bIns="44997" anchor="t" anchorCtr="0" compatLnSpc="1"/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23903" algn="l"/>
                <a:tab pos="1447796" algn="l"/>
                <a:tab pos="217169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 Unicode MS" pitchFamily="34"/>
                <a:cs typeface="Arial Unicode MS" pitchFamily="34"/>
              </a:rPr>
              <a:t>Ethique et management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/>
          <p:nvPr/>
        </p:nvSpPr>
        <p:spPr>
          <a:xfrm>
            <a:off x="882652" y="250829"/>
            <a:ext cx="8153403" cy="801691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1719" tIns="42483" rIns="81719" bIns="42483" anchor="ctr" anchorCtr="0" compatLnSpc="1"/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700" b="1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Conclusion de l’étude</a:t>
            </a:r>
          </a:p>
        </p:txBody>
      </p:sp>
      <p:sp>
        <p:nvSpPr>
          <p:cNvPr id="3" name="Rectangle 3"/>
          <p:cNvSpPr/>
          <p:nvPr/>
        </p:nvSpPr>
        <p:spPr>
          <a:xfrm>
            <a:off x="177795" y="1989140"/>
            <a:ext cx="8640759" cy="366710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4" name="Rectangle 4"/>
          <p:cNvSpPr/>
          <p:nvPr/>
        </p:nvSpPr>
        <p:spPr>
          <a:xfrm>
            <a:off x="250829" y="1268409"/>
            <a:ext cx="8713783" cy="3390896"/>
          </a:xfrm>
          <a:prstGeom prst="rect">
            <a:avLst/>
          </a:prstGeom>
          <a:solidFill>
            <a:srgbClr val="FFFFFF"/>
          </a:solidFill>
          <a:ln w="9528">
            <a:solidFill>
              <a:srgbClr val="CB0707"/>
            </a:solidFill>
            <a:prstDash val="solid"/>
            <a:round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1719" tIns="42483" rIns="81719" bIns="42483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B0707"/>
              </a:buClr>
              <a:buSzPct val="100000"/>
              <a:buFont typeface="Wingdings" pitchFamily="2"/>
              <a:buChar char="à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La </a:t>
            </a:r>
            <a:r>
              <a:rPr lang="fr-FR" sz="1800" b="1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distance a de nombreux impacts sur le mode de management</a:t>
            </a:r>
            <a:r>
              <a:rPr lang="fr-FR" sz="1800" b="0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.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Elle ajoute complexité et difficulté. Les managers nomades trouvent particulièrement délicat de gérer la communication (qui est fréquente et muti-canal) avec leur équipe, de les motiver, d’insuffler une dynamique d’équipe et d’assurer contrôle et suivi de leurs collaborateurs.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B0707"/>
              </a:buClr>
              <a:buSzPct val="100000"/>
              <a:buFont typeface="Wingdings" pitchFamily="2"/>
              <a:buChar char="à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595959"/>
              </a:solidFill>
              <a:uFillTx/>
              <a:latin typeface="Arial Narrow" pitchFamily="34"/>
              <a:ea typeface="Arial Unicode MS" pitchFamily="34"/>
              <a:cs typeface="Arial Unicode MS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B0707"/>
              </a:buClr>
              <a:buSzPct val="100000"/>
              <a:buFont typeface="Wingdings" pitchFamily="2"/>
              <a:buChar char="à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Afin d’être efficace à distance, il est nécessaire, pour les managers interrogés, de </a:t>
            </a:r>
            <a:r>
              <a:rPr lang="fr-FR" sz="1800" b="1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développer des compétences spécifiques</a:t>
            </a:r>
            <a:r>
              <a:rPr lang="fr-FR" sz="1800" b="0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,</a:t>
            </a: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 parmi lesquelles la disponibilité, l’écoute, la capacité à déléguer, communiquer et être ferme sur les règles.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B0707"/>
              </a:buClr>
              <a:buSzPct val="100000"/>
              <a:buFont typeface="Wingdings" pitchFamily="2"/>
              <a:buChar char="à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595959"/>
              </a:solidFill>
              <a:uFillTx/>
              <a:latin typeface="Arial Narrow" pitchFamily="34"/>
              <a:ea typeface="Arial Unicode MS" pitchFamily="34"/>
              <a:cs typeface="Arial Unicode MS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B0707"/>
              </a:buClr>
              <a:buSzPct val="100000"/>
              <a:buFont typeface="Wingdings" pitchFamily="2"/>
              <a:buChar char="à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Pour les aider, ils souhaitent être</a:t>
            </a:r>
            <a:r>
              <a:rPr lang="fr-FR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 </a:t>
            </a:r>
            <a:r>
              <a:rPr lang="fr-FR" sz="1800" b="1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appuyés par des dispositifs externes</a:t>
            </a:r>
            <a:r>
              <a:rPr lang="fr-FR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 </a:t>
            </a: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: groupes de partage, réseaux mais aussi formations, coaching d’équipe et team building.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595959"/>
              </a:solidFill>
              <a:uFillTx/>
              <a:latin typeface="Arial Narrow" pitchFamily="34"/>
              <a:ea typeface="Arial Unicode MS" pitchFamily="34"/>
              <a:cs typeface="Arial Unicode MS" pitchFamily="34"/>
            </a:endParaRPr>
          </a:p>
        </p:txBody>
      </p:sp>
      <p:sp>
        <p:nvSpPr>
          <p:cNvPr id="5" name="Text Box 7"/>
          <p:cNvSpPr txBox="1"/>
          <p:nvPr/>
        </p:nvSpPr>
        <p:spPr>
          <a:xfrm>
            <a:off x="3132140" y="4941883"/>
            <a:ext cx="3095628" cy="1149345"/>
          </a:xfrm>
          <a:prstGeom prst="rect">
            <a:avLst/>
          </a:prstGeom>
          <a:noFill/>
          <a:ln w="22229">
            <a:solidFill>
              <a:srgbClr val="CB0707"/>
            </a:solidFill>
            <a:prstDash val="solid"/>
            <a:miter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i="0" u="none" strike="noStrike" kern="1200" cap="none" spc="0" baseline="0">
                <a:solidFill>
                  <a:srgbClr val="CB0707"/>
                </a:solidFill>
                <a:uFillTx/>
                <a:latin typeface="Arial"/>
                <a:ea typeface="ＭＳ Ｐゴシック"/>
              </a:rPr>
              <a:t>NOUS CONTACTER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ＭＳ Ｐゴシック"/>
              </a:rPr>
              <a:t>0 810.12.12.62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1" i="0" u="none" strike="noStrike" kern="1200" cap="none" spc="0" baseline="0">
                <a:solidFill>
                  <a:srgbClr val="000000"/>
                </a:solidFill>
                <a:uFillTx/>
                <a:latin typeface="Arial Narrow" pitchFamily="34"/>
                <a:ea typeface="ＭＳ Ｐゴシック"/>
              </a:rPr>
              <a:t>www.csp.fr - info@csp.fr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/>
          <p:nvPr/>
        </p:nvSpPr>
        <p:spPr>
          <a:xfrm>
            <a:off x="228600" y="76196"/>
            <a:ext cx="8153403" cy="914400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1719" tIns="42483" rIns="81719" bIns="42483" anchor="ctr" anchorCtr="0" compatLnSpc="1"/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i="0" u="none" strike="noStrike" kern="1200" cap="none" spc="0" baseline="0">
                <a:solidFill>
                  <a:srgbClr val="5F5F5F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         </a:t>
            </a:r>
          </a:p>
        </p:txBody>
      </p:sp>
      <p:sp>
        <p:nvSpPr>
          <p:cNvPr id="3" name="Rectangle 3"/>
          <p:cNvSpPr/>
          <p:nvPr/>
        </p:nvSpPr>
        <p:spPr>
          <a:xfrm>
            <a:off x="250829" y="1125534"/>
            <a:ext cx="8712202" cy="3221038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361" tIns="44284" rIns="90361" bIns="44284" anchor="t" anchorCtr="0" compatLnSpc="1">
            <a:spAutoFit/>
          </a:bodyPr>
          <a:lstStyle/>
          <a:p>
            <a:pPr marL="0" marR="0" lvl="0" indent="0" algn="l" defTabSz="449263" rtl="0" fontAlgn="auto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99CC00"/>
              </a:buClr>
              <a:buSzPct val="100000"/>
              <a:buFont typeface="Wingdings" pitchFamily="2"/>
              <a:buChar char="§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700" b="1" i="0" u="none" strike="noStrike" kern="1200" cap="none" spc="0" baseline="0">
                <a:solidFill>
                  <a:srgbClr val="5F5F5F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 </a:t>
            </a:r>
            <a:r>
              <a:rPr lang="fr-FR" sz="1700" b="0" i="0" u="none" strike="noStrike" kern="1200" cap="none" spc="0" baseline="0">
                <a:solidFill>
                  <a:srgbClr val="5F5F5F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Une </a:t>
            </a:r>
            <a:r>
              <a:rPr lang="fr-FR" sz="1700" b="1" i="0" u="none" strike="noStrike" kern="1200" cap="none" spc="0" baseline="0">
                <a:solidFill>
                  <a:srgbClr val="5F5F5F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population bien répartie</a:t>
            </a:r>
            <a:r>
              <a:rPr lang="fr-FR" sz="1700" b="0" i="0" u="none" strike="noStrike" kern="1200" cap="none" spc="0" baseline="0">
                <a:solidFill>
                  <a:srgbClr val="5F5F5F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 au niveau </a:t>
            </a:r>
            <a:r>
              <a:rPr lang="fr-FR" sz="1700" b="1" i="0" u="none" strike="noStrike" kern="1200" cap="none" spc="0" baseline="0">
                <a:solidFill>
                  <a:srgbClr val="5F5F5F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géographique</a:t>
            </a:r>
            <a:r>
              <a:rPr lang="fr-FR" sz="1700" b="0" i="0" u="none" strike="noStrike" kern="1200" cap="none" spc="0" baseline="0">
                <a:solidFill>
                  <a:srgbClr val="5F5F5F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 (48% des entreprises sont situées à Paris et en région parisienne et 52% en province) et </a:t>
            </a:r>
            <a:r>
              <a:rPr lang="fr-FR" sz="1700" b="1" i="0" u="none" strike="noStrike" kern="1200" cap="none" spc="0" baseline="0">
                <a:solidFill>
                  <a:srgbClr val="5F5F5F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secteur d’activité </a:t>
            </a:r>
            <a:r>
              <a:rPr lang="fr-FR" sz="1700" b="0" i="0" u="none" strike="noStrike" kern="1200" cap="none" spc="0" baseline="0">
                <a:solidFill>
                  <a:srgbClr val="5F5F5F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(35% sont des industries, 45% du service,18% du service public, 2% des associations).</a:t>
            </a:r>
          </a:p>
          <a:p>
            <a:pPr marL="0" marR="0" lvl="0" indent="0" algn="l" defTabSz="449263" rtl="0" fontAlgn="auto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99CC00"/>
              </a:buClr>
              <a:buSzPct val="100000"/>
              <a:buFont typeface="Wingdings" pitchFamily="2"/>
              <a:buChar char="§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700" b="0" i="0" u="none" strike="noStrike" kern="1200" cap="none" spc="0" baseline="0">
                <a:solidFill>
                  <a:srgbClr val="5F5F5F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Nous remarquons une </a:t>
            </a:r>
            <a:r>
              <a:rPr lang="fr-FR" sz="1700" b="1" i="0" u="none" strike="noStrike" kern="1200" cap="none" spc="0" baseline="0">
                <a:solidFill>
                  <a:srgbClr val="5F5F5F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sur-représentation d’hommes </a:t>
            </a:r>
            <a:r>
              <a:rPr lang="fr-FR" sz="1700" b="0" i="0" u="none" strike="noStrike" kern="1200" cap="none" spc="0" baseline="0">
                <a:solidFill>
                  <a:srgbClr val="5F5F5F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(62%), </a:t>
            </a:r>
            <a:r>
              <a:rPr lang="fr-FR" sz="1700" b="1" i="0" u="none" strike="noStrike" kern="1200" cap="none" spc="0" baseline="0">
                <a:solidFill>
                  <a:srgbClr val="5F5F5F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éduqués</a:t>
            </a:r>
            <a:r>
              <a:rPr lang="fr-FR" sz="1700" b="0" i="0" u="none" strike="noStrike" kern="1200" cap="none" spc="0" baseline="0">
                <a:solidFill>
                  <a:srgbClr val="5F5F5F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 (68% ont un bac +4/5 et plus), appartenant à des </a:t>
            </a:r>
            <a:r>
              <a:rPr lang="fr-FR" sz="1700" b="1" i="0" u="none" strike="noStrike" kern="1200" cap="none" spc="0" baseline="0">
                <a:solidFill>
                  <a:srgbClr val="5F5F5F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grandes entreprises </a:t>
            </a:r>
            <a:r>
              <a:rPr lang="fr-FR" sz="1700" b="0" i="0" u="none" strike="noStrike" kern="1200" cap="none" spc="0" baseline="0">
                <a:solidFill>
                  <a:srgbClr val="5F5F5F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(71% d’entreprises ont plus de 500 salariés; 61% ont plus de 1000 salariés).</a:t>
            </a:r>
          </a:p>
          <a:p>
            <a:pPr marL="0" marR="0" lvl="0" indent="0" algn="l" defTabSz="449263" rtl="0" fontAlgn="auto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99CC00"/>
              </a:buClr>
              <a:buSzPct val="100000"/>
              <a:buFont typeface="Wingdings" pitchFamily="2"/>
              <a:buChar char="§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700" b="0" i="0" u="none" strike="noStrike" kern="1200" cap="none" spc="0" baseline="0">
                <a:solidFill>
                  <a:srgbClr val="5F5F5F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76% des managers sont nomades; 76% également managent des collaborateurs nomades.</a:t>
            </a:r>
          </a:p>
          <a:p>
            <a:pPr marL="0" marR="0" lvl="0" indent="0" algn="l" defTabSz="449263" rtl="0" fontAlgn="auto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99CC00"/>
              </a:buClr>
              <a:buSzPct val="100000"/>
              <a:buFont typeface="Wingdings" pitchFamily="2"/>
              <a:buChar char="§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700" b="0" i="0" u="none" strike="noStrike" kern="1200" cap="none" spc="0" baseline="0">
                <a:solidFill>
                  <a:srgbClr val="5F5F5F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 </a:t>
            </a:r>
            <a:r>
              <a:rPr lang="fr-FR" sz="1700" b="1" i="0" u="none" strike="noStrike" kern="1200" cap="none" spc="0" baseline="0">
                <a:solidFill>
                  <a:srgbClr val="5F5F5F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60% sont à la fois nomades et managent des collaborateurs nomades.</a:t>
            </a:r>
          </a:p>
          <a:p>
            <a:pPr marL="0" marR="0" lvl="0" indent="0" algn="l" defTabSz="449263" rtl="0" fontAlgn="auto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700" b="0" i="0" u="none" strike="noStrike" kern="1200" cap="none" spc="0" baseline="0">
              <a:solidFill>
                <a:srgbClr val="5F5F5F"/>
              </a:solidFill>
              <a:uFillTx/>
              <a:latin typeface="Arial Narrow" pitchFamily="34"/>
              <a:ea typeface="Arial Unicode MS" pitchFamily="34"/>
              <a:cs typeface="Arial Unicode MS" pitchFamily="34"/>
            </a:endParaRPr>
          </a:p>
          <a:p>
            <a:pPr marL="0" marR="0" lvl="0" indent="0" algn="l" defTabSz="449263" rtl="0" fontAlgn="auto" hangingPunct="1">
              <a:lnSpc>
                <a:spcPct val="80000"/>
              </a:lnSpc>
              <a:spcBef>
                <a:spcPts val="104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700" b="0" i="0" u="none" strike="noStrike" kern="1200" cap="none" spc="0" baseline="0">
              <a:solidFill>
                <a:srgbClr val="5F5F5F"/>
              </a:solidFill>
              <a:uFillTx/>
              <a:latin typeface="Arial Narrow" pitchFamily="34"/>
              <a:ea typeface="Arial Unicode MS" pitchFamily="34"/>
              <a:cs typeface="Arial Unicode MS" pitchFamily="34"/>
            </a:endParaRPr>
          </a:p>
        </p:txBody>
      </p:sp>
      <p:sp>
        <p:nvSpPr>
          <p:cNvPr id="4" name="Rectangle 4"/>
          <p:cNvSpPr/>
          <p:nvPr/>
        </p:nvSpPr>
        <p:spPr>
          <a:xfrm>
            <a:off x="811209" y="188915"/>
            <a:ext cx="8153403" cy="863595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1719" tIns="42483" rIns="81719" bIns="42483" anchor="ctr" anchorCtr="0" compatLnSpc="1"/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700" b="1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Caractéristiques de l’échantillon</a:t>
            </a:r>
          </a:p>
        </p:txBody>
      </p:sp>
      <p:pic>
        <p:nvPicPr>
          <p:cNvPr id="5" name="Image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8492" y="4291580"/>
            <a:ext cx="4559811" cy="2511555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</p:pic>
      <p:pic>
        <p:nvPicPr>
          <p:cNvPr id="6" name="Imag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5152" y="3974595"/>
            <a:ext cx="4322067" cy="2840739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/>
          <p:nvPr/>
        </p:nvSpPr>
        <p:spPr>
          <a:xfrm>
            <a:off x="900117" y="260347"/>
            <a:ext cx="8101007" cy="801691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1719" tIns="42483" rIns="81719" bIns="42483" anchor="ctr" anchorCtr="0" compatLnSpc="1"/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700" b="1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L’impact du travail à distance sur le mode de management</a:t>
            </a:r>
          </a:p>
        </p:txBody>
      </p:sp>
      <p:sp>
        <p:nvSpPr>
          <p:cNvPr id="3" name="Rectangle 3"/>
          <p:cNvSpPr/>
          <p:nvPr/>
        </p:nvSpPr>
        <p:spPr>
          <a:xfrm>
            <a:off x="177795" y="1989140"/>
            <a:ext cx="8640759" cy="366710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4" name="Rectangle 4"/>
          <p:cNvSpPr/>
          <p:nvPr/>
        </p:nvSpPr>
        <p:spPr>
          <a:xfrm>
            <a:off x="250829" y="1116016"/>
            <a:ext cx="8713783" cy="5322886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1719" tIns="42483" rIns="81719" bIns="42483" anchor="t" anchorCtr="0" compatLnSpc="1">
            <a:spAutoFit/>
          </a:bodyPr>
          <a:lstStyle/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§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1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L’impact du nomadisme sur l’organisation :</a:t>
            </a:r>
          </a:p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700" b="0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Les managers sont </a:t>
            </a:r>
            <a:r>
              <a:rPr lang="fr-FR" sz="1700" b="1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unanimes (au moins 90%)</a:t>
            </a:r>
            <a:r>
              <a:rPr lang="fr-FR" sz="1700" b="0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 pour dire que le management nomade demande…</a:t>
            </a:r>
          </a:p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§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700" b="0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Une </a:t>
            </a:r>
            <a:r>
              <a:rPr lang="fr-FR" sz="1700" b="1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structuration du temps importante </a:t>
            </a:r>
            <a:r>
              <a:rPr lang="fr-FR" sz="1700" b="0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pour être efficace</a:t>
            </a:r>
          </a:p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§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700" b="0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Une </a:t>
            </a:r>
            <a:r>
              <a:rPr lang="fr-FR" sz="1700" b="1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définition particulièrement précise du rôle et des responsabilités </a:t>
            </a:r>
            <a:r>
              <a:rPr lang="fr-FR" sz="1700" b="0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de chacun – à noter cependant que seuls 22% des managers ont transmis un document clair et intégré à ce sujet</a:t>
            </a:r>
          </a:p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§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700" b="1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Plus de rigueur dans l’attribution des moyens et des ressources, plus de réactivité et de pilotage et plus d’anticipation. </a:t>
            </a:r>
            <a:r>
              <a:rPr lang="fr-FR" sz="1700" b="0" i="1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(cf slide 5)</a:t>
            </a:r>
          </a:p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9D200"/>
              </a:buClr>
              <a:buSzPct val="100000"/>
              <a:buFont typeface="Wingdings" pitchFamily="2"/>
              <a:buChar char="§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100" b="0" i="1" u="none" strike="noStrike" kern="1200" cap="none" spc="0" baseline="0">
              <a:solidFill>
                <a:srgbClr val="4D4D4D"/>
              </a:solidFill>
              <a:uFillTx/>
              <a:latin typeface="Arial Narrow" pitchFamily="34"/>
              <a:ea typeface="Arial Unicode MS" pitchFamily="34"/>
              <a:cs typeface="Arial Unicode MS" pitchFamily="34"/>
            </a:endParaRPr>
          </a:p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§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1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L’impact du nomadisme sur la communication :</a:t>
            </a:r>
          </a:p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§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700" b="0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Le travail à distance implique </a:t>
            </a:r>
            <a:r>
              <a:rPr lang="fr-FR" sz="1700" b="1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avant tout de communiquer par d’autres médias et de façon plus fréquente</a:t>
            </a:r>
            <a:r>
              <a:rPr lang="fr-FR" sz="1700" b="0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. Il nécessite aussi de communiquer davantage, de façon plus rapide et plus complète.</a:t>
            </a:r>
            <a:r>
              <a:rPr lang="fr-FR" sz="1700" b="0" i="1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(cf slide 6)</a:t>
            </a:r>
          </a:p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§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700" b="0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 </a:t>
            </a:r>
            <a:r>
              <a:rPr lang="fr-FR" sz="1700" b="1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Les managers des équipes nomades multiplient les medias </a:t>
            </a:r>
            <a:r>
              <a:rPr lang="fr-FR" sz="1700" b="0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(6 médias en moyenne); ils préfèrent les medias traditionnels (face à face, mails, téléphone) aux medias plus « techniques » (réunions virtuelles, espaces collaboratifs…) </a:t>
            </a:r>
            <a:r>
              <a:rPr lang="fr-FR" sz="1700" b="1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: les médias cités sont utilisés par 67 à 100% des interviewés.</a:t>
            </a:r>
          </a:p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§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700" b="1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ＭＳ Ｐゴシック"/>
              </a:rPr>
              <a:t>2 médias sont utilisés particulièrement fréquemment : le mail et le téléphone</a:t>
            </a:r>
            <a:r>
              <a:rPr lang="fr-FR" sz="1700" b="0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ＭＳ Ｐゴシック"/>
              </a:rPr>
              <a:t>; les managers s’en servent au moins une fois par semaine et pour une grande partie de l’échantillon (respectivement 66% et 40%) une fois par jour au moins. </a:t>
            </a:r>
            <a:r>
              <a:rPr lang="fr-FR" sz="1700" b="0" i="1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(cf slide 7)</a:t>
            </a:r>
          </a:p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§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700" b="0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ＭＳ Ｐゴシック"/>
              </a:rPr>
              <a:t> </a:t>
            </a:r>
            <a:r>
              <a:rPr lang="fr-FR" sz="1700" b="1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ＭＳ Ｐゴシック"/>
              </a:rPr>
              <a:t>Conférences téléphoniques, espaces collaboratifs</a:t>
            </a:r>
            <a:r>
              <a:rPr lang="fr-FR" sz="1700" b="0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ＭＳ Ｐゴシック"/>
              </a:rPr>
              <a:t>, lorsqu’ils sont utilisés, le sont de façon généralement </a:t>
            </a:r>
            <a:r>
              <a:rPr lang="fr-FR" sz="1700" b="1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ＭＳ Ｐゴシック"/>
              </a:rPr>
              <a:t>hebdomadaire</a:t>
            </a:r>
            <a:r>
              <a:rPr lang="fr-FR" sz="1700" b="0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ＭＳ Ｐゴシック"/>
              </a:rPr>
              <a:t>. Ils sont </a:t>
            </a:r>
            <a:r>
              <a:rPr lang="fr-FR" sz="1700" b="1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ＭＳ Ｐゴシック"/>
              </a:rPr>
              <a:t>complétés mensuellement par des visio conférences, des réunions virtuelles et/ou des réunions face à face.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/>
          <p:nvPr/>
        </p:nvSpPr>
        <p:spPr>
          <a:xfrm>
            <a:off x="381003" y="1196977"/>
            <a:ext cx="8293095" cy="311152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1719" tIns="42483" rIns="81719" bIns="42483" anchor="t" anchorCtr="1" compatLnSpc="1">
            <a:spAutoFit/>
          </a:bodyPr>
          <a:lstStyle/>
          <a:p>
            <a:pPr marL="0" marR="0" lvl="0" indent="0" algn="ctr" defTabSz="449263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0" i="1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Impact de la distance sur la gestion des moyens et ressources… la distance nécessite…(en %/89)</a:t>
            </a:r>
          </a:p>
        </p:txBody>
      </p:sp>
      <p:sp>
        <p:nvSpPr>
          <p:cNvPr id="3" name="Text Box 3"/>
          <p:cNvSpPr txBox="1"/>
          <p:nvPr/>
        </p:nvSpPr>
        <p:spPr>
          <a:xfrm>
            <a:off x="250829" y="5064120"/>
            <a:ext cx="8605839" cy="596902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1719" tIns="42483" rIns="81719" bIns="42483" anchor="t" anchorCtr="0" compatLnSpc="1">
            <a:spAutoFit/>
          </a:bodyPr>
          <a:lstStyle/>
          <a:p>
            <a:pPr marL="0" marR="0" lvl="0" indent="0" algn="l" defTabSz="449263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à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Plus de 90% des managers estime qu’un management nomade implique : plus de rigueur dans l’attribution des moyens et des ressources, plus de réactivité et de pilotage et plus d’anticipation.</a:t>
            </a:r>
          </a:p>
        </p:txBody>
      </p:sp>
      <p:sp>
        <p:nvSpPr>
          <p:cNvPr id="4" name="Text Box 4"/>
          <p:cNvSpPr txBox="1"/>
          <p:nvPr/>
        </p:nvSpPr>
        <p:spPr>
          <a:xfrm>
            <a:off x="900117" y="371475"/>
            <a:ext cx="7848596" cy="825502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2076" tIns="40315" rIns="82076" bIns="40315" anchor="ctr" anchorCtr="0" compatLnSpc="1"/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700" b="1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L’impact sur l’organisation :</a:t>
            </a:r>
          </a:p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700" b="1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la gestion des moyens et ressources</a:t>
            </a:r>
          </a:p>
        </p:txBody>
      </p:sp>
      <p:graphicFrame>
        <p:nvGraphicFramePr>
          <p:cNvPr id="5" name="Objet 4"/>
          <p:cNvGraphicFramePr>
            <a:graphicFrameLocks noChangeAspect="1"/>
          </p:cNvGraphicFramePr>
          <p:nvPr/>
        </p:nvGraphicFramePr>
        <p:xfrm>
          <a:off x="-468313" y="1657350"/>
          <a:ext cx="9355138" cy="2995613"/>
        </p:xfrm>
        <a:graphic>
          <a:graphicData uri="http://schemas.openxmlformats.org/presentationml/2006/ole">
            <p:oleObj spid="_x0000_s1026" r:id="rId4" imgW="6491880" imgH="2712240" progId="">
              <p:embed/>
            </p:oleObj>
          </a:graphicData>
        </a:graphic>
      </p:graphicFrame>
      <p:sp>
        <p:nvSpPr>
          <p:cNvPr id="6" name="Text Box 6"/>
          <p:cNvSpPr txBox="1"/>
          <p:nvPr/>
        </p:nvSpPr>
        <p:spPr>
          <a:xfrm>
            <a:off x="360365" y="1908179"/>
            <a:ext cx="3600450" cy="515941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4997" rIns="90004" bIns="44997" anchor="t" anchorCtr="0" compatLnSpc="1"/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 Unicode MS" pitchFamily="34"/>
                <a:cs typeface="Arial Unicode MS" pitchFamily="34"/>
              </a:rPr>
              <a:t>Plus de rigueur dans l'attribution des moyens et des ressources</a:t>
            </a:r>
          </a:p>
        </p:txBody>
      </p:sp>
      <p:sp>
        <p:nvSpPr>
          <p:cNvPr id="7" name="Text Box 7"/>
          <p:cNvSpPr txBox="1"/>
          <p:nvPr/>
        </p:nvSpPr>
        <p:spPr>
          <a:xfrm>
            <a:off x="360365" y="2519364"/>
            <a:ext cx="3419471" cy="303215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4997" rIns="90004" bIns="44997" anchor="t" anchorCtr="0" compatLnSpc="1"/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 Unicode MS" pitchFamily="34"/>
                <a:cs typeface="Arial Unicode MS" pitchFamily="34"/>
              </a:rPr>
              <a:t>Plus de réactivité et de pilotage</a:t>
            </a:r>
          </a:p>
        </p:txBody>
      </p:sp>
      <p:sp>
        <p:nvSpPr>
          <p:cNvPr id="8" name="Text Box 8"/>
          <p:cNvSpPr txBox="1"/>
          <p:nvPr/>
        </p:nvSpPr>
        <p:spPr>
          <a:xfrm>
            <a:off x="1547814" y="3044823"/>
            <a:ext cx="2160590" cy="303215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4997" rIns="90004" bIns="44997" anchor="t" anchorCtr="0" compatLnSpc="1"/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 Unicode MS" pitchFamily="34"/>
                <a:cs typeface="Arial Unicode MS" pitchFamily="34"/>
              </a:rPr>
              <a:t>Plus d'anticipation</a:t>
            </a:r>
          </a:p>
        </p:txBody>
      </p:sp>
      <p:sp>
        <p:nvSpPr>
          <p:cNvPr id="9" name="Text Box 9"/>
          <p:cNvSpPr txBox="1"/>
          <p:nvPr/>
        </p:nvSpPr>
        <p:spPr>
          <a:xfrm>
            <a:off x="2052635" y="3600450"/>
            <a:ext cx="1619246" cy="303215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4997" rIns="90004" bIns="44997" anchor="t" anchorCtr="0" compatLnSpc="1"/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 Unicode MS" pitchFamily="34"/>
                <a:cs typeface="Arial Unicode MS" pitchFamily="34"/>
              </a:rPr>
              <a:t>Pas d'impact</a:t>
            </a:r>
          </a:p>
        </p:txBody>
      </p:sp>
      <p:sp>
        <p:nvSpPr>
          <p:cNvPr id="10" name="Text Box 10"/>
          <p:cNvSpPr txBox="1"/>
          <p:nvPr/>
        </p:nvSpPr>
        <p:spPr>
          <a:xfrm>
            <a:off x="7019921" y="3641726"/>
            <a:ext cx="720720" cy="319089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0004" tIns="44997" rIns="90004" bIns="44997" anchor="t" anchorCtr="0" compatLnSpc="1"/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5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34"/>
                <a:cs typeface="Arial Unicode MS" pitchFamily="34"/>
              </a:rPr>
              <a:t>56%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/>
          <p:nvPr/>
        </p:nvSpPr>
        <p:spPr>
          <a:xfrm>
            <a:off x="34920" y="5295903"/>
            <a:ext cx="9109079" cy="852485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1719" tIns="42483" rIns="81719" bIns="42483" anchor="t" anchorCtr="0" compatLnSpc="1">
            <a:spAutoFit/>
          </a:bodyPr>
          <a:lstStyle/>
          <a:p>
            <a:pPr marL="0" marR="0" lvl="0" indent="0" algn="l" defTabSz="449263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à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Le travail à distance implique avant tout de communiquer </a:t>
            </a:r>
            <a:r>
              <a:rPr lang="fr-FR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par d’autres media</a:t>
            </a: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 et de façon plus fréquente.</a:t>
            </a:r>
          </a:p>
          <a:p>
            <a:pPr marL="0" marR="0" lvl="0" indent="0" algn="l" defTabSz="449263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à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Il nécessite également de </a:t>
            </a:r>
            <a:r>
              <a:rPr lang="fr-FR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communiquer davantage</a:t>
            </a: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, de façon plus rapide et plus complète.</a:t>
            </a:r>
          </a:p>
        </p:txBody>
      </p:sp>
      <p:sp>
        <p:nvSpPr>
          <p:cNvPr id="3" name="Text Box 4"/>
          <p:cNvSpPr txBox="1"/>
          <p:nvPr/>
        </p:nvSpPr>
        <p:spPr>
          <a:xfrm>
            <a:off x="900117" y="371475"/>
            <a:ext cx="7848596" cy="825502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2076" tIns="40315" rIns="82076" bIns="40315" anchor="ctr" anchorCtr="0" compatLnSpc="1"/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700" b="1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L’impact sur la communication :</a:t>
            </a:r>
          </a:p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700" b="1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Les besoins en termes de communication</a:t>
            </a:r>
          </a:p>
        </p:txBody>
      </p:sp>
      <p:sp>
        <p:nvSpPr>
          <p:cNvPr id="4" name="Text Box 2"/>
          <p:cNvSpPr txBox="1"/>
          <p:nvPr/>
        </p:nvSpPr>
        <p:spPr>
          <a:xfrm>
            <a:off x="425452" y="1196977"/>
            <a:ext cx="8293095" cy="311152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1719" tIns="42483" rIns="81719" bIns="42483" anchor="t" anchorCtr="1" compatLnSpc="1">
            <a:spAutoFit/>
          </a:bodyPr>
          <a:lstStyle/>
          <a:p>
            <a:pPr marL="0" marR="0" lvl="0" indent="0" algn="ctr" defTabSz="449263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0" i="1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Manager une équipe nomade demande de communiquer (3 réponses possibles)…(en %/84)</a:t>
            </a:r>
          </a:p>
        </p:txBody>
      </p:sp>
      <p:graphicFrame>
        <p:nvGraphicFramePr>
          <p:cNvPr id="5" name="Objet 4"/>
          <p:cNvGraphicFramePr>
            <a:graphicFrameLocks noChangeAspect="1"/>
          </p:cNvGraphicFramePr>
          <p:nvPr/>
        </p:nvGraphicFramePr>
        <p:xfrm>
          <a:off x="34925" y="1460500"/>
          <a:ext cx="9109075" cy="3913188"/>
        </p:xfrm>
        <a:graphic>
          <a:graphicData uri="http://schemas.openxmlformats.org/presentationml/2006/ole">
            <p:oleObj spid="_x0000_s2050" r:id="rId4" imgW="6536520" imgH="2903040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/>
          <p:nvPr/>
        </p:nvSpPr>
        <p:spPr>
          <a:xfrm>
            <a:off x="609603" y="5486400"/>
            <a:ext cx="7810503" cy="852485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1719" tIns="42483" rIns="81719" bIns="42483" anchor="t" anchorCtr="0" compatLnSpc="1">
            <a:spAutoFit/>
          </a:bodyPr>
          <a:lstStyle/>
          <a:p>
            <a:pPr marL="0" marR="0" lvl="0" indent="0" algn="l" defTabSz="449263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à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Managers et collaborateurs multiplient les médias pour communiquer : ils utilisent en moyenne </a:t>
            </a:r>
            <a:r>
              <a:rPr lang="fr-FR" sz="18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6 médias différents</a:t>
            </a: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, des méthodes traditionnelles (face à face, téléphone, mail) aux méthodes plus « techniques »</a:t>
            </a:r>
          </a:p>
        </p:txBody>
      </p:sp>
      <p:sp>
        <p:nvSpPr>
          <p:cNvPr id="3" name="Text Box 3"/>
          <p:cNvSpPr txBox="1"/>
          <p:nvPr/>
        </p:nvSpPr>
        <p:spPr>
          <a:xfrm>
            <a:off x="217490" y="1136654"/>
            <a:ext cx="8718547" cy="311152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1719" tIns="42483" rIns="81719" bIns="42483" anchor="t" anchorCtr="1" compatLnSpc="1">
            <a:spAutoFit/>
          </a:bodyPr>
          <a:lstStyle/>
          <a:p>
            <a:pPr marL="0" marR="0" lvl="0" indent="0" algn="ctr" defTabSz="449263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0" i="1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Utilisent les médias suivants……(en %/84)</a:t>
            </a:r>
          </a:p>
        </p:txBody>
      </p:sp>
      <p:sp>
        <p:nvSpPr>
          <p:cNvPr id="4" name="Text Box 4"/>
          <p:cNvSpPr txBox="1"/>
          <p:nvPr/>
        </p:nvSpPr>
        <p:spPr>
          <a:xfrm>
            <a:off x="900117" y="333371"/>
            <a:ext cx="7848596" cy="825502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2076" tIns="40315" rIns="82076" bIns="40315" anchor="ctr" anchorCtr="0" compatLnSpc="1"/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700" b="1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ＭＳ Ｐゴシック"/>
              </a:rPr>
              <a:t>L’impact sur la communication :</a:t>
            </a:r>
            <a:r>
              <a:rPr lang="fr-FR" sz="2700" b="0" i="0" u="none" strike="noStrike" kern="1200" cap="none" spc="0" baseline="0">
                <a:solidFill>
                  <a:srgbClr val="000000"/>
                </a:solidFill>
                <a:uFillTx/>
                <a:latin typeface="Arial Narrow" pitchFamily="34"/>
                <a:ea typeface="ＭＳ Ｐゴシック"/>
              </a:rPr>
              <a:t> </a:t>
            </a:r>
            <a:r>
              <a:rPr lang="fr-FR" sz="2700" b="1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les médias utilisés</a:t>
            </a:r>
          </a:p>
        </p:txBody>
      </p:sp>
      <p:graphicFrame>
        <p:nvGraphicFramePr>
          <p:cNvPr id="5" name="Objet 4"/>
          <p:cNvGraphicFramePr>
            <a:graphicFrameLocks noChangeAspect="1"/>
          </p:cNvGraphicFramePr>
          <p:nvPr/>
        </p:nvGraphicFramePr>
        <p:xfrm>
          <a:off x="-180975" y="1468438"/>
          <a:ext cx="8489950" cy="3905250"/>
        </p:xfrm>
        <a:graphic>
          <a:graphicData uri="http://schemas.openxmlformats.org/presentationml/2006/ole">
            <p:oleObj spid="_x0000_s3074" r:id="rId4" imgW="6286320" imgH="3024720" progId="">
              <p:embed/>
            </p:oleObj>
          </a:graphicData>
        </a:graphic>
      </p:graphicFrame>
      <p:sp>
        <p:nvSpPr>
          <p:cNvPr id="6" name="Text Box 6"/>
          <p:cNvSpPr txBox="1"/>
          <p:nvPr/>
        </p:nvSpPr>
        <p:spPr>
          <a:xfrm>
            <a:off x="8101017" y="1563688"/>
            <a:ext cx="720720" cy="285750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1719" tIns="40681" rIns="81719" bIns="40681" anchor="t" anchorCtr="0" compatLnSpc="1"/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 Unicode MS" pitchFamily="34"/>
                <a:cs typeface="Arial Unicode MS" pitchFamily="34"/>
              </a:rPr>
              <a:t>100%</a:t>
            </a:r>
          </a:p>
        </p:txBody>
      </p:sp>
      <p:sp>
        <p:nvSpPr>
          <p:cNvPr id="7" name="Text Box 7"/>
          <p:cNvSpPr txBox="1"/>
          <p:nvPr/>
        </p:nvSpPr>
        <p:spPr>
          <a:xfrm>
            <a:off x="8101017" y="2133596"/>
            <a:ext cx="720720" cy="287341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1719" tIns="40681" rIns="81719" bIns="40681" anchor="t" anchorCtr="0" compatLnSpc="1"/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 Unicode MS" pitchFamily="34"/>
                <a:cs typeface="Arial Unicode MS" pitchFamily="34"/>
              </a:rPr>
              <a:t>100%</a:t>
            </a:r>
          </a:p>
        </p:txBody>
      </p:sp>
      <p:sp>
        <p:nvSpPr>
          <p:cNvPr id="8" name="Text Box 8"/>
          <p:cNvSpPr txBox="1"/>
          <p:nvPr/>
        </p:nvSpPr>
        <p:spPr>
          <a:xfrm>
            <a:off x="8101017" y="2636836"/>
            <a:ext cx="815973" cy="327026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1719" tIns="40681" rIns="81719" bIns="40681" anchor="t" anchorCtr="0" compatLnSpc="1"/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 Unicode MS" pitchFamily="34"/>
                <a:cs typeface="Arial Unicode MS" pitchFamily="34"/>
              </a:rPr>
              <a:t>98,8%</a:t>
            </a:r>
          </a:p>
        </p:txBody>
      </p:sp>
      <p:sp>
        <p:nvSpPr>
          <p:cNvPr id="9" name="Text Box 9"/>
          <p:cNvSpPr txBox="1"/>
          <p:nvPr/>
        </p:nvSpPr>
        <p:spPr>
          <a:xfrm>
            <a:off x="8027983" y="3141658"/>
            <a:ext cx="817565" cy="287341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1719" tIns="40681" rIns="81719" bIns="40681" anchor="t" anchorCtr="0" compatLnSpc="1"/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 Unicode MS" pitchFamily="34"/>
                <a:cs typeface="Arial Unicode MS" pitchFamily="34"/>
              </a:rPr>
              <a:t>94,9%</a:t>
            </a:r>
          </a:p>
        </p:txBody>
      </p:sp>
      <p:sp>
        <p:nvSpPr>
          <p:cNvPr id="10" name="Text Box 10"/>
          <p:cNvSpPr txBox="1"/>
          <p:nvPr/>
        </p:nvSpPr>
        <p:spPr>
          <a:xfrm>
            <a:off x="7596185" y="3716341"/>
            <a:ext cx="979486" cy="285750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1719" tIns="40681" rIns="81719" bIns="40681" anchor="t" anchorCtr="0" compatLnSpc="1"/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 Unicode MS" pitchFamily="34"/>
                <a:cs typeface="Arial Unicode MS" pitchFamily="34"/>
              </a:rPr>
              <a:t>79,2%</a:t>
            </a:r>
          </a:p>
        </p:txBody>
      </p:sp>
      <p:sp>
        <p:nvSpPr>
          <p:cNvPr id="11" name="Text Box 11"/>
          <p:cNvSpPr txBox="1"/>
          <p:nvPr/>
        </p:nvSpPr>
        <p:spPr>
          <a:xfrm>
            <a:off x="7308854" y="4221163"/>
            <a:ext cx="815973" cy="285750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1719" tIns="40681" rIns="81719" bIns="40681" anchor="t" anchorCtr="0" compatLnSpc="1"/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 Unicode MS" pitchFamily="34"/>
                <a:cs typeface="Arial Unicode MS" pitchFamily="34"/>
              </a:rPr>
              <a:t>67,6%</a:t>
            </a:r>
          </a:p>
        </p:txBody>
      </p:sp>
      <p:sp>
        <p:nvSpPr>
          <p:cNvPr id="12" name="Text Box 12"/>
          <p:cNvSpPr txBox="1"/>
          <p:nvPr/>
        </p:nvSpPr>
        <p:spPr>
          <a:xfrm>
            <a:off x="7308854" y="4724403"/>
            <a:ext cx="979486" cy="287341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1719" tIns="40681" rIns="81719" bIns="40681" anchor="t" anchorCtr="0" compatLnSpc="1"/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Arial Unicode MS" pitchFamily="34"/>
                <a:cs typeface="Arial Unicode MS" pitchFamily="34"/>
              </a:rPr>
              <a:t>67,2%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/>
          <p:nvPr/>
        </p:nvSpPr>
        <p:spPr>
          <a:xfrm>
            <a:off x="882652" y="215898"/>
            <a:ext cx="8153403" cy="801691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1719" tIns="42483" rIns="81719" bIns="42483" anchor="ctr" anchorCtr="0" compatLnSpc="1"/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700" b="1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L’impact du nomadisme sur le management opérationnel</a:t>
            </a:r>
          </a:p>
        </p:txBody>
      </p:sp>
      <p:sp>
        <p:nvSpPr>
          <p:cNvPr id="3" name="Rectangle 3"/>
          <p:cNvSpPr/>
          <p:nvPr/>
        </p:nvSpPr>
        <p:spPr>
          <a:xfrm>
            <a:off x="177795" y="1989140"/>
            <a:ext cx="8640759" cy="366710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4" name="Rectangle 4"/>
          <p:cNvSpPr/>
          <p:nvPr/>
        </p:nvSpPr>
        <p:spPr>
          <a:xfrm>
            <a:off x="250829" y="1074740"/>
            <a:ext cx="8713783" cy="5307013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1719" tIns="42483" rIns="81719" bIns="42483" anchor="t" anchorCtr="0" compatLnSpc="1">
            <a:spAutoFit/>
          </a:bodyPr>
          <a:lstStyle/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§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200" b="1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La gestion spécifique de la disponibilité :</a:t>
            </a:r>
          </a:p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CC00"/>
              </a:buClr>
              <a:buSzPct val="100000"/>
              <a:buFont typeface="Wingdings" pitchFamily="2"/>
              <a:buChar char="§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700" b="1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Pour gérer leur disponibilité et celles de leurs collaborateurs nomades,</a:t>
            </a:r>
            <a:r>
              <a:rPr lang="fr-FR" sz="17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ＭＳ Ｐゴシック"/>
              </a:rPr>
              <a:t> les managers ont la plupart du temps (dans 87% des cas) installé des règles de gestion de la disponibilité.</a:t>
            </a:r>
          </a:p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CC00"/>
              </a:buClr>
              <a:buSzPct val="100000"/>
              <a:buFont typeface="Wingdings" pitchFamily="2"/>
              <a:buChar char="§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7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ＭＳ Ｐゴシック"/>
              </a:rPr>
              <a:t>Ils utilisent </a:t>
            </a:r>
            <a:r>
              <a:rPr lang="fr-FR" sz="17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ＭＳ Ｐゴシック"/>
              </a:rPr>
              <a:t>3 moyens </a:t>
            </a:r>
            <a:r>
              <a:rPr lang="fr-FR" sz="17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ＭＳ Ｐゴシック"/>
              </a:rPr>
              <a:t>principalement : ils </a:t>
            </a:r>
            <a:r>
              <a:rPr lang="fr-FR" sz="17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ＭＳ Ｐゴシック"/>
              </a:rPr>
              <a:t>partagent leur planning, fixent des RDV d’avancement et laissent la place à l’imprévu, la réactivité</a:t>
            </a:r>
            <a:r>
              <a:rPr lang="fr-FR" sz="17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ＭＳ Ｐゴシック"/>
              </a:rPr>
              <a:t> (tout le monde peut appeler n’importe quand). </a:t>
            </a:r>
            <a:r>
              <a:rPr lang="fr-FR" sz="1700" b="0" i="1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ＭＳ Ｐゴシック"/>
              </a:rPr>
              <a:t>(cf slide 9)</a:t>
            </a:r>
            <a:endParaRPr lang="fr-FR" sz="1700" b="1" i="1" u="none" strike="noStrike" kern="1200" cap="none" spc="0" baseline="0">
              <a:solidFill>
                <a:srgbClr val="4D4D4D"/>
              </a:solidFill>
              <a:uFillTx/>
              <a:latin typeface="Arial Narrow" pitchFamily="34"/>
              <a:ea typeface="ＭＳ Ｐゴシック"/>
            </a:endParaRPr>
          </a:p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§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200" b="1" i="0" u="none" strike="noStrike" kern="1200" cap="none" spc="0" baseline="0">
                <a:solidFill>
                  <a:srgbClr val="C9D200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 </a:t>
            </a:r>
            <a:r>
              <a:rPr lang="en-US" sz="2200" b="1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Les spécificités du management opérationnel nomade :</a:t>
            </a:r>
          </a:p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§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700" b="0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  </a:t>
            </a:r>
            <a:r>
              <a:rPr lang="fr-FR" sz="1700" b="1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91% </a:t>
            </a:r>
            <a:r>
              <a:rPr lang="fr-FR" sz="1700" b="0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des managers sont  d’avis que le management nomade demande </a:t>
            </a:r>
            <a:r>
              <a:rPr lang="fr-FR" sz="1700" b="1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davantage de souplesse.</a:t>
            </a:r>
          </a:p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§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700" b="0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Il y a également nécessité de </a:t>
            </a:r>
            <a:r>
              <a:rPr lang="fr-FR" sz="1700" b="1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donner davantage le sens et le périmètre de l’action</a:t>
            </a:r>
            <a:r>
              <a:rPr lang="fr-FR" sz="1700" b="0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(44%), de  </a:t>
            </a:r>
            <a:r>
              <a:rPr lang="fr-FR" sz="1700" b="1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communiquer davantage d’énergie, d’enthousiasme </a:t>
            </a:r>
            <a:r>
              <a:rPr lang="fr-FR" sz="1700" b="0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(38%) et de </a:t>
            </a:r>
            <a:r>
              <a:rPr lang="fr-FR" sz="1700" b="1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donner davantage de responsabilités </a:t>
            </a:r>
            <a:r>
              <a:rPr lang="fr-FR" sz="1700" b="0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(37%).</a:t>
            </a:r>
          </a:p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§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700" b="0" i="0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  3 autres points sont également importants : être davantage en soutien (32%),  donner davantage de marge de manœuvre (31%) et encourager la solidarité entre membres de l’équipe (31%). </a:t>
            </a:r>
            <a:r>
              <a:rPr lang="fr-FR" sz="1700" b="0" i="1" u="none" strike="noStrike" kern="1200" cap="none" spc="0" baseline="0">
                <a:solidFill>
                  <a:srgbClr val="4D4D4D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(cf slide10)</a:t>
            </a:r>
          </a:p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9D200"/>
              </a:buClr>
              <a:buSzPct val="100000"/>
              <a:buFont typeface="Wingdings" pitchFamily="2"/>
              <a:buChar char="§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700" b="0" i="1" u="none" strike="noStrike" kern="1200" cap="none" spc="0" baseline="0">
              <a:solidFill>
                <a:srgbClr val="CB0707"/>
              </a:solidFill>
              <a:uFillTx/>
              <a:latin typeface="Arial Narrow" pitchFamily="34"/>
              <a:ea typeface="Arial Unicode MS" pitchFamily="34"/>
              <a:cs typeface="Arial Unicode MS" pitchFamily="34"/>
            </a:endParaRPr>
          </a:p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§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200" b="1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Autonomie et dépendance des collaborateurs nomades :</a:t>
            </a:r>
          </a:p>
          <a:p>
            <a:pPr marL="0" marR="0" lvl="0" indent="0" algn="just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§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7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88% des managers interrogés estiment qu’en termes d’indépendance et d’autonomie, </a:t>
            </a:r>
            <a:r>
              <a:rPr lang="fr-FR" sz="1700" b="1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les collaborateurs nomades se distinguent </a:t>
            </a:r>
            <a:r>
              <a:rPr lang="fr-FR" sz="17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des collaborateurs sédentaires. Ensuite, les avis sont partagés : pour 67%, ils sont plus autonomes, dans le respect de l’organisation et des objectifs et pour 41%, ils sont plus indépendants, nécessitant un contrôle précis. Pour 20% des managers, ils sont à la fois plus autonomes et plus indépendants.</a:t>
            </a:r>
            <a:endParaRPr lang="en-US" sz="1700" b="0" i="0" u="none" strike="noStrike" kern="1200" cap="none" spc="0" baseline="0">
              <a:solidFill>
                <a:srgbClr val="4D4D4D"/>
              </a:solidFill>
              <a:uFillTx/>
              <a:latin typeface="Arial Narrow" pitchFamily="34"/>
              <a:ea typeface="Arial Unicode MS" pitchFamily="34"/>
              <a:cs typeface="Arial Unicode MS" pitchFamily="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/>
          <p:nvPr/>
        </p:nvSpPr>
        <p:spPr>
          <a:xfrm>
            <a:off x="6556376" y="6246815"/>
            <a:ext cx="2127251" cy="469901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ＭＳ Ｐゴシック"/>
            </a:endParaRPr>
          </a:p>
        </p:txBody>
      </p:sp>
      <p:sp>
        <p:nvSpPr>
          <p:cNvPr id="3" name="Text Box 3"/>
          <p:cNvSpPr txBox="1"/>
          <p:nvPr/>
        </p:nvSpPr>
        <p:spPr>
          <a:xfrm>
            <a:off x="228600" y="1295403"/>
            <a:ext cx="8718547" cy="311152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1719" tIns="42483" rIns="81719" bIns="42483" anchor="t" anchorCtr="1" compatLnSpc="1">
            <a:spAutoFit/>
          </a:bodyPr>
          <a:lstStyle/>
          <a:p>
            <a:pPr marL="0" marR="0" lvl="0" indent="0" algn="ctr" defTabSz="449263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0" i="1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Façon dont les managers gèrent leur propre disponibilité et celle de leurs collaborateurs…(en %/84)</a:t>
            </a:r>
          </a:p>
        </p:txBody>
      </p:sp>
      <p:sp>
        <p:nvSpPr>
          <p:cNvPr id="4" name="Text Box 4"/>
          <p:cNvSpPr txBox="1"/>
          <p:nvPr/>
        </p:nvSpPr>
        <p:spPr>
          <a:xfrm>
            <a:off x="381003" y="5181603"/>
            <a:ext cx="8555034" cy="1108079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1719" tIns="42483" rIns="81719" bIns="42483" anchor="t" anchorCtr="0" compatLnSpc="1">
            <a:spAutoFit/>
          </a:bodyPr>
          <a:lstStyle/>
          <a:p>
            <a:pPr marL="0" marR="0" lvl="0" indent="0" algn="just" defTabSz="449263" rtl="0" fontAlgn="auto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A8D200"/>
              </a:buClr>
              <a:buSzPct val="100000"/>
              <a:buFont typeface="Wingdings" pitchFamily="2"/>
              <a:buChar char="à"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595959"/>
                </a:solidFill>
                <a:uFillTx/>
                <a:latin typeface="Arial Narrow" pitchFamily="34"/>
                <a:ea typeface="Arial Unicode MS" pitchFamily="34"/>
                <a:cs typeface="Arial Unicode MS" pitchFamily="34"/>
              </a:rPr>
              <a:t>Pour gérer leur disponibilité et celles de leurs collaborateurs nomades, les managers ont la plupart du temps (dans 87% des cas) installé des règles de gestion de la disponibilité. Ils utilisent 3 moyens principalement : ils partagent leur planning, fixent des RDV d’avancement réguliers et laissent la place à l’imprévu, la réactivité (tout le monde peut appeler n’importe quand).</a:t>
            </a:r>
          </a:p>
        </p:txBody>
      </p:sp>
      <p:sp>
        <p:nvSpPr>
          <p:cNvPr id="5" name="Text Box 5"/>
          <p:cNvSpPr txBox="1"/>
          <p:nvPr/>
        </p:nvSpPr>
        <p:spPr>
          <a:xfrm>
            <a:off x="827083" y="371475"/>
            <a:ext cx="7848596" cy="825502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2076" tIns="40315" rIns="82076" bIns="40315" anchor="ctr" anchorCtr="0" compatLnSpc="1"/>
          <a:lstStyle/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700" b="1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ＭＳ Ｐゴシック"/>
              </a:rPr>
              <a:t>L’impact sur la communication :</a:t>
            </a:r>
          </a:p>
          <a:p>
            <a:pPr marL="0" marR="0" lvl="0" indent="0" algn="l" defTabSz="44926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700" b="1" i="0" u="none" strike="noStrike" kern="1200" cap="none" spc="0" baseline="0">
                <a:solidFill>
                  <a:srgbClr val="CB0707"/>
                </a:solidFill>
                <a:uFillTx/>
                <a:latin typeface="Arial Narrow" pitchFamily="34"/>
                <a:ea typeface="ＭＳ Ｐゴシック"/>
              </a:rPr>
              <a:t>la gestion de la disponibilité</a:t>
            </a:r>
            <a:endParaRPr lang="fr-FR" sz="2700" b="1" i="0" u="none" strike="noStrike" kern="1200" cap="none" spc="0" baseline="0">
              <a:solidFill>
                <a:srgbClr val="CB0707"/>
              </a:solidFill>
              <a:uFillTx/>
              <a:latin typeface="Arial Narrow" pitchFamily="34"/>
              <a:ea typeface="Arial Unicode MS" pitchFamily="34"/>
              <a:cs typeface="Arial Unicode MS" pitchFamily="34"/>
            </a:endParaRPr>
          </a:p>
        </p:txBody>
      </p:sp>
      <p:graphicFrame>
        <p:nvGraphicFramePr>
          <p:cNvPr id="6" name="Objet 5"/>
          <p:cNvGraphicFramePr>
            <a:graphicFrameLocks noChangeAspect="1"/>
          </p:cNvGraphicFramePr>
          <p:nvPr/>
        </p:nvGraphicFramePr>
        <p:xfrm>
          <a:off x="449263" y="1752600"/>
          <a:ext cx="8731250" cy="3440113"/>
        </p:xfrm>
        <a:graphic>
          <a:graphicData uri="http://schemas.openxmlformats.org/presentationml/2006/ole">
            <p:oleObj spid="_x0000_s4098" r:id="rId4" imgW="6469200" imgH="2552400" progId="">
              <p:embed/>
            </p:oleObj>
          </a:graphicData>
        </a:graphic>
      </p:graphicFrame>
      <p:grpSp>
        <p:nvGrpSpPr>
          <p:cNvPr id="7" name="Grouper 12"/>
          <p:cNvGrpSpPr/>
          <p:nvPr/>
        </p:nvGrpSpPr>
        <p:grpSpPr>
          <a:xfrm>
            <a:off x="-490539" y="1828800"/>
            <a:ext cx="5567361" cy="3282952"/>
            <a:chOff x="-490539" y="1828800"/>
            <a:chExt cx="5567361" cy="3282952"/>
          </a:xfrm>
        </p:grpSpPr>
        <p:sp>
          <p:nvSpPr>
            <p:cNvPr id="8" name="Text Box 7"/>
            <p:cNvSpPr txBox="1"/>
            <p:nvPr/>
          </p:nvSpPr>
          <p:spPr>
            <a:xfrm>
              <a:off x="1033464" y="1828800"/>
              <a:ext cx="3781428" cy="303215"/>
            </a:xfrm>
            <a:prstGeom prst="rect">
              <a:avLst/>
            </a:prstGeom>
            <a:noFill/>
            <a:ln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vert="horz" wrap="square" lIns="90004" tIns="44997" rIns="90004" bIns="44997" anchor="t" anchorCtr="0" compatLnSpc="1"/>
            <a:lstStyle/>
            <a:p>
              <a:pPr marL="0" marR="0" lvl="0" indent="0" algn="r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7671" algn="l"/>
                  <a:tab pos="896934" algn="l"/>
                  <a:tab pos="1346197" algn="l"/>
                  <a:tab pos="1795460" algn="l"/>
                  <a:tab pos="2244723" algn="l"/>
                  <a:tab pos="2693986" algn="l"/>
                  <a:tab pos="3143250" algn="l"/>
                  <a:tab pos="3592513" algn="l"/>
                  <a:tab pos="4041776" algn="l"/>
                  <a:tab pos="4491039" algn="l"/>
                  <a:tab pos="4940302" algn="l"/>
                  <a:tab pos="5389565" algn="l"/>
                  <a:tab pos="5838828" algn="l"/>
                  <a:tab pos="6288091" algn="l"/>
                  <a:tab pos="6737354" algn="l"/>
                  <a:tab pos="7186617" algn="l"/>
                  <a:tab pos="7635870" algn="l"/>
                  <a:tab pos="8085133" algn="l"/>
                  <a:tab pos="8534396" algn="l"/>
                  <a:tab pos="8983659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600" b="1" i="0" u="none" strike="noStrike" kern="1200" cap="none" spc="0" baseline="0">
                  <a:solidFill>
                    <a:srgbClr val="262626"/>
                  </a:solidFill>
                  <a:uFillTx/>
                  <a:latin typeface="Arial Narrow" pitchFamily="34"/>
                  <a:ea typeface="Arial Unicode MS" pitchFamily="34"/>
                  <a:cs typeface="Arial Unicode MS" pitchFamily="34"/>
                </a:rPr>
                <a:t>Vous avez un planning partagé</a:t>
              </a:r>
            </a:p>
          </p:txBody>
        </p:sp>
        <p:sp>
          <p:nvSpPr>
            <p:cNvPr id="9" name="Text Box 8"/>
            <p:cNvSpPr txBox="1"/>
            <p:nvPr/>
          </p:nvSpPr>
          <p:spPr>
            <a:xfrm>
              <a:off x="-490539" y="2362196"/>
              <a:ext cx="5400675" cy="515941"/>
            </a:xfrm>
            <a:prstGeom prst="rect">
              <a:avLst/>
            </a:prstGeom>
            <a:noFill/>
            <a:ln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vert="horz" wrap="square" lIns="90004" tIns="44997" rIns="90004" bIns="44997" anchor="t" anchorCtr="0" compatLnSpc="1"/>
            <a:lstStyle/>
            <a:p>
              <a:pPr marL="0" marR="0" lvl="0" indent="0" algn="r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7671" algn="l"/>
                  <a:tab pos="896934" algn="l"/>
                  <a:tab pos="1346197" algn="l"/>
                  <a:tab pos="1795460" algn="l"/>
                  <a:tab pos="2244723" algn="l"/>
                  <a:tab pos="2693986" algn="l"/>
                  <a:tab pos="3143250" algn="l"/>
                  <a:tab pos="3592513" algn="l"/>
                  <a:tab pos="4041776" algn="l"/>
                  <a:tab pos="4491039" algn="l"/>
                  <a:tab pos="4940302" algn="l"/>
                  <a:tab pos="5389565" algn="l"/>
                  <a:tab pos="5838828" algn="l"/>
                  <a:tab pos="6288091" algn="l"/>
                  <a:tab pos="6737354" algn="l"/>
                  <a:tab pos="7186617" algn="l"/>
                  <a:tab pos="7635870" algn="l"/>
                  <a:tab pos="8085133" algn="l"/>
                  <a:tab pos="8534396" algn="l"/>
                  <a:tab pos="8983659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600" b="1" i="0" u="none" strike="noStrike" kern="1200" cap="none" spc="0" baseline="0">
                  <a:solidFill>
                    <a:srgbClr val="262626"/>
                  </a:solidFill>
                  <a:uFillTx/>
                  <a:latin typeface="Arial Narrow" pitchFamily="34"/>
                  <a:ea typeface="Arial Unicode MS" pitchFamily="34"/>
                  <a:cs typeface="Arial Unicode MS" pitchFamily="34"/>
                </a:rPr>
                <a:t>Vous fixez des RDV d'avancement réguliers sur vos créneaux communs préférentiels</a:t>
              </a:r>
            </a:p>
          </p:txBody>
        </p:sp>
        <p:sp>
          <p:nvSpPr>
            <p:cNvPr id="10" name="Text Box 9"/>
            <p:cNvSpPr txBox="1"/>
            <p:nvPr/>
          </p:nvSpPr>
          <p:spPr>
            <a:xfrm>
              <a:off x="-338135" y="2971800"/>
              <a:ext cx="5256208" cy="515941"/>
            </a:xfrm>
            <a:prstGeom prst="rect">
              <a:avLst/>
            </a:prstGeom>
            <a:noFill/>
            <a:ln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vert="horz" wrap="square" lIns="90004" tIns="44997" rIns="90004" bIns="44997" anchor="t" anchorCtr="0" compatLnSpc="1"/>
            <a:lstStyle/>
            <a:p>
              <a:pPr marL="0" marR="0" lvl="0" indent="0" algn="r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7671" algn="l"/>
                  <a:tab pos="896934" algn="l"/>
                  <a:tab pos="1346197" algn="l"/>
                  <a:tab pos="1795460" algn="l"/>
                  <a:tab pos="2244723" algn="l"/>
                  <a:tab pos="2693986" algn="l"/>
                  <a:tab pos="3143250" algn="l"/>
                  <a:tab pos="3592513" algn="l"/>
                  <a:tab pos="4041776" algn="l"/>
                  <a:tab pos="4491039" algn="l"/>
                  <a:tab pos="4940302" algn="l"/>
                  <a:tab pos="5389565" algn="l"/>
                  <a:tab pos="5838828" algn="l"/>
                  <a:tab pos="6288091" algn="l"/>
                  <a:tab pos="6737354" algn="l"/>
                  <a:tab pos="7186617" algn="l"/>
                  <a:tab pos="7635870" algn="l"/>
                  <a:tab pos="8085133" algn="l"/>
                  <a:tab pos="8534396" algn="l"/>
                  <a:tab pos="8983659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600" b="1" i="0" u="none" strike="noStrike" kern="1200" cap="none" spc="0" baseline="0">
                  <a:solidFill>
                    <a:srgbClr val="262626"/>
                  </a:solidFill>
                  <a:uFillTx/>
                  <a:latin typeface="Arial Narrow" pitchFamily="34"/>
                  <a:ea typeface="Arial Unicode MS" pitchFamily="34"/>
                  <a:cs typeface="Arial Unicode MS" pitchFamily="34"/>
                </a:rPr>
                <a:t>Tout le monde peut vous appeler n'importe quand</a:t>
              </a:r>
            </a:p>
          </p:txBody>
        </p:sp>
        <p:sp>
          <p:nvSpPr>
            <p:cNvPr id="11" name="Text Box 10"/>
            <p:cNvSpPr txBox="1"/>
            <p:nvPr/>
          </p:nvSpPr>
          <p:spPr>
            <a:xfrm>
              <a:off x="1033464" y="3505196"/>
              <a:ext cx="3959223" cy="303215"/>
            </a:xfrm>
            <a:prstGeom prst="rect">
              <a:avLst/>
            </a:prstGeom>
            <a:noFill/>
            <a:ln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vert="horz" wrap="square" lIns="90004" tIns="44997" rIns="90004" bIns="44997" anchor="t" anchorCtr="0" compatLnSpc="1"/>
            <a:lstStyle/>
            <a:p>
              <a:pPr marL="0" marR="0" lvl="0" indent="0" algn="r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7671" algn="l"/>
                  <a:tab pos="896934" algn="l"/>
                  <a:tab pos="1346197" algn="l"/>
                  <a:tab pos="1795460" algn="l"/>
                  <a:tab pos="2244723" algn="l"/>
                  <a:tab pos="2693986" algn="l"/>
                  <a:tab pos="3143250" algn="l"/>
                  <a:tab pos="3592513" algn="l"/>
                  <a:tab pos="4041776" algn="l"/>
                  <a:tab pos="4491039" algn="l"/>
                  <a:tab pos="4940302" algn="l"/>
                  <a:tab pos="5389565" algn="l"/>
                  <a:tab pos="5838828" algn="l"/>
                  <a:tab pos="6288091" algn="l"/>
                  <a:tab pos="6737354" algn="l"/>
                  <a:tab pos="7186617" algn="l"/>
                  <a:tab pos="7635870" algn="l"/>
                  <a:tab pos="8085133" algn="l"/>
                  <a:tab pos="8534396" algn="l"/>
                  <a:tab pos="8983659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600" b="1" i="0" u="none" strike="noStrike" kern="1200" cap="none" spc="0" baseline="0">
                  <a:solidFill>
                    <a:srgbClr val="262626"/>
                  </a:solidFill>
                  <a:uFillTx/>
                  <a:latin typeface="Arial Narrow" pitchFamily="34"/>
                  <a:ea typeface="Arial Unicode MS" pitchFamily="34"/>
                  <a:cs typeface="Arial Unicode MS" pitchFamily="34"/>
                </a:rPr>
                <a:t>Vous fixez des RDV téléphoniques</a:t>
              </a:r>
            </a:p>
          </p:txBody>
        </p:sp>
        <p:sp>
          <p:nvSpPr>
            <p:cNvPr id="12" name="Text Box 11"/>
            <p:cNvSpPr txBox="1"/>
            <p:nvPr/>
          </p:nvSpPr>
          <p:spPr>
            <a:xfrm>
              <a:off x="-185742" y="4572000"/>
              <a:ext cx="5262564" cy="539752"/>
            </a:xfrm>
            <a:prstGeom prst="rect">
              <a:avLst/>
            </a:prstGeom>
            <a:noFill/>
            <a:ln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vert="horz" wrap="square" lIns="90004" tIns="44997" rIns="90004" bIns="44997" anchor="t" anchorCtr="0" compatLnSpc="1"/>
            <a:lstStyle/>
            <a:p>
              <a:pPr marL="0" marR="0" lvl="0" indent="0" algn="r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7671" algn="l"/>
                  <a:tab pos="896934" algn="l"/>
                  <a:tab pos="1346197" algn="l"/>
                  <a:tab pos="1795460" algn="l"/>
                  <a:tab pos="2244723" algn="l"/>
                  <a:tab pos="2693986" algn="l"/>
                  <a:tab pos="3143250" algn="l"/>
                  <a:tab pos="3592513" algn="l"/>
                  <a:tab pos="4041776" algn="l"/>
                  <a:tab pos="4491039" algn="l"/>
                  <a:tab pos="4940302" algn="l"/>
                  <a:tab pos="5389565" algn="l"/>
                  <a:tab pos="5838828" algn="l"/>
                  <a:tab pos="6288091" algn="l"/>
                  <a:tab pos="6737354" algn="l"/>
                  <a:tab pos="7186617" algn="l"/>
                  <a:tab pos="7635870" algn="l"/>
                  <a:tab pos="8085133" algn="l"/>
                  <a:tab pos="8534396" algn="l"/>
                  <a:tab pos="8983659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600" b="1" i="0" u="none" strike="noStrike" kern="1200" cap="none" spc="0" baseline="0">
                  <a:solidFill>
                    <a:srgbClr val="262626"/>
                  </a:solidFill>
                  <a:uFillTx/>
                  <a:latin typeface="Arial Narrow" pitchFamily="34"/>
                  <a:ea typeface="Arial Unicode MS" pitchFamily="34"/>
                  <a:cs typeface="Arial Unicode MS" pitchFamily="34"/>
                </a:rPr>
                <a:t>Vous n'avez pas mis en place de règles de gestion de la disponibilité</a:t>
              </a:r>
            </a:p>
          </p:txBody>
        </p:sp>
        <p:sp>
          <p:nvSpPr>
            <p:cNvPr id="13" name="Text Box 12"/>
            <p:cNvSpPr txBox="1"/>
            <p:nvPr/>
          </p:nvSpPr>
          <p:spPr>
            <a:xfrm>
              <a:off x="-33339" y="3886200"/>
              <a:ext cx="5076821" cy="576264"/>
            </a:xfrm>
            <a:prstGeom prst="rect">
              <a:avLst/>
            </a:prstGeom>
            <a:noFill/>
            <a:ln>
              <a:noFill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vert="horz" wrap="square" lIns="90004" tIns="44997" rIns="90004" bIns="44997" anchor="t" anchorCtr="0" compatLnSpc="1"/>
            <a:lstStyle/>
            <a:p>
              <a:pPr marL="0" marR="0" lvl="0" indent="0" algn="r" defTabSz="44926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7671" algn="l"/>
                  <a:tab pos="896934" algn="l"/>
                  <a:tab pos="1346197" algn="l"/>
                  <a:tab pos="1795460" algn="l"/>
                  <a:tab pos="2244723" algn="l"/>
                  <a:tab pos="2693986" algn="l"/>
                  <a:tab pos="3143250" algn="l"/>
                  <a:tab pos="3592513" algn="l"/>
                  <a:tab pos="4041776" algn="l"/>
                  <a:tab pos="4491039" algn="l"/>
                  <a:tab pos="4940302" algn="l"/>
                  <a:tab pos="5389565" algn="l"/>
                  <a:tab pos="5838828" algn="l"/>
                  <a:tab pos="6288091" algn="l"/>
                  <a:tab pos="6737354" algn="l"/>
                  <a:tab pos="7186617" algn="l"/>
                  <a:tab pos="7635870" algn="l"/>
                  <a:tab pos="8085133" algn="l"/>
                  <a:tab pos="8534396" algn="l"/>
                  <a:tab pos="8983659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600" b="1" i="0" u="none" strike="noStrike" kern="1200" cap="none" spc="0" baseline="0">
                  <a:solidFill>
                    <a:srgbClr val="262626"/>
                  </a:solidFill>
                  <a:uFillTx/>
                  <a:latin typeface="Arial Narrow" pitchFamily="34"/>
                  <a:ea typeface="Arial Unicode MS" pitchFamily="34"/>
                  <a:cs typeface="Arial Unicode MS" pitchFamily="34"/>
                </a:rPr>
                <a:t>Vous laissez des plages de disponibilité dans votre agenda dans lequels vos collaborateurs peuvent vous appeler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dèle par défau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Modèle par défau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1211</TotalTime>
  <Words>2688</Words>
  <Application>Microsoft Office PowerPoint</Application>
  <PresentationFormat>Affichage à l'écran (4:3)</PresentationFormat>
  <Paragraphs>326</Paragraphs>
  <Slides>21</Slides>
  <Notes>21</Notes>
  <HiddenSlides>0</HiddenSlides>
  <MMClips>0</MMClips>
  <ScaleCrop>false</ScaleCrop>
  <HeadingPairs>
    <vt:vector size="6" baseType="variant">
      <vt:variant>
        <vt:lpstr>Thème</vt:lpstr>
      </vt:variant>
      <vt:variant>
        <vt:i4>3</vt:i4>
      </vt:variant>
      <vt:variant>
        <vt:lpstr>Serveurs OLE incorporés</vt:lpstr>
      </vt:variant>
      <vt:variant>
        <vt:i4>0</vt:i4>
      </vt:variant>
      <vt:variant>
        <vt:lpstr>Titres des diapositives</vt:lpstr>
      </vt:variant>
      <vt:variant>
        <vt:i4>21</vt:i4>
      </vt:variant>
    </vt:vector>
  </HeadingPairs>
  <TitlesOfParts>
    <vt:vector size="24" baseType="lpstr">
      <vt:lpstr>Office Theme</vt:lpstr>
      <vt:lpstr>1_Modèle par défaut</vt:lpstr>
      <vt:lpstr>2_Modèle par défaut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jchaillet</dc:creator>
  <cp:lastModifiedBy>afresneau</cp:lastModifiedBy>
  <cp:revision>60</cp:revision>
  <cp:lastPrinted>2011-05-04T14:02:30Z</cp:lastPrinted>
  <dcterms:created xsi:type="dcterms:W3CDTF">2011-05-10T13:15:52Z</dcterms:created>
  <dcterms:modified xsi:type="dcterms:W3CDTF">2011-10-26T08:03:45Z</dcterms:modified>
</cp:coreProperties>
</file>